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5" r:id="rId4"/>
  </p:sldMasterIdLst>
  <p:notesMasterIdLst>
    <p:notesMasterId r:id="rId32"/>
  </p:notesMasterIdLst>
  <p:sldIdLst>
    <p:sldId id="323" r:id="rId5"/>
    <p:sldId id="336" r:id="rId6"/>
    <p:sldId id="337" r:id="rId7"/>
    <p:sldId id="325" r:id="rId8"/>
    <p:sldId id="339" r:id="rId9"/>
    <p:sldId id="338" r:id="rId10"/>
    <p:sldId id="329" r:id="rId11"/>
    <p:sldId id="328" r:id="rId12"/>
    <p:sldId id="340" r:id="rId13"/>
    <p:sldId id="341" r:id="rId14"/>
    <p:sldId id="342" r:id="rId15"/>
    <p:sldId id="343" r:id="rId16"/>
    <p:sldId id="344" r:id="rId17"/>
    <p:sldId id="332" r:id="rId18"/>
    <p:sldId id="333" r:id="rId19"/>
    <p:sldId id="345" r:id="rId20"/>
    <p:sldId id="347" r:id="rId21"/>
    <p:sldId id="348" r:id="rId22"/>
    <p:sldId id="349" r:id="rId23"/>
    <p:sldId id="350" r:id="rId24"/>
    <p:sldId id="346" r:id="rId25"/>
    <p:sldId id="351" r:id="rId26"/>
    <p:sldId id="353" r:id="rId27"/>
    <p:sldId id="354" r:id="rId28"/>
    <p:sldId id="331" r:id="rId29"/>
    <p:sldId id="334" r:id="rId30"/>
    <p:sldId id="335" r:id="rId31"/>
  </p:sldIdLst>
  <p:sldSz cx="9144000" cy="6858000" type="screen4x3"/>
  <p:notesSz cx="6858000" cy="9144000"/>
  <p:defaultTextStyle>
    <a:defPPr>
      <a:defRPr lang="pt-BR"/>
    </a:defPPr>
    <a:lvl1pPr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6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sz="16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sz="16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sz="16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D7A6124-55E7-0036-A33A-6F13053341FE}" v="1" dt="2024-11-26T01:43:59.90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542" autoAdjust="0"/>
    <p:restoredTop sz="86463" autoAdjust="0"/>
  </p:normalViewPr>
  <p:slideViewPr>
    <p:cSldViewPr>
      <p:cViewPr varScale="1">
        <p:scale>
          <a:sx n="73" d="100"/>
          <a:sy n="73" d="100"/>
        </p:scale>
        <p:origin x="1157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37026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38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notesMaster" Target="notesMasters/notesMaster1.xml"/><Relationship Id="rId37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MARILDO ANTONIO ZOLET JUNIOR" userId="S::amarildo.zolet@catolicasc.edu.br::36cfba73-1224-48ea-8c58-61efd3e3f042" providerId="AD" clId="Web-{AD7A6124-55E7-0036-A33A-6F13053341FE}"/>
    <pc:docChg chg="modSld">
      <pc:chgData name="AMARILDO ANTONIO ZOLET JUNIOR" userId="S::amarildo.zolet@catolicasc.edu.br::36cfba73-1224-48ea-8c58-61efd3e3f042" providerId="AD" clId="Web-{AD7A6124-55E7-0036-A33A-6F13053341FE}" dt="2024-11-26T01:43:59.900" v="0" actId="14100"/>
      <pc:docMkLst>
        <pc:docMk/>
      </pc:docMkLst>
      <pc:sldChg chg="modSp">
        <pc:chgData name="AMARILDO ANTONIO ZOLET JUNIOR" userId="S::amarildo.zolet@catolicasc.edu.br::36cfba73-1224-48ea-8c58-61efd3e3f042" providerId="AD" clId="Web-{AD7A6124-55E7-0036-A33A-6F13053341FE}" dt="2024-11-26T01:43:59.900" v="0" actId="14100"/>
        <pc:sldMkLst>
          <pc:docMk/>
          <pc:sldMk cId="1788512052" sldId="333"/>
        </pc:sldMkLst>
        <pc:spChg chg="mod">
          <ac:chgData name="AMARILDO ANTONIO ZOLET JUNIOR" userId="S::amarildo.zolet@catolicasc.edu.br::36cfba73-1224-48ea-8c58-61efd3e3f042" providerId="AD" clId="Web-{AD7A6124-55E7-0036-A33A-6F13053341FE}" dt="2024-11-26T01:43:59.900" v="0" actId="14100"/>
          <ac:spMkLst>
            <pc:docMk/>
            <pc:sldMk cId="1788512052" sldId="333"/>
            <ac:spMk id="3" creationId="{8264392C-2096-D81B-A522-FD8C8211BAA3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smtClean="0">
                <a:latin typeface="Arial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smtClean="0">
                <a:latin typeface="Arial" charset="0"/>
              </a:defRPr>
            </a:lvl1pPr>
          </a:lstStyle>
          <a:p>
            <a:pPr>
              <a:defRPr/>
            </a:pPr>
            <a:fld id="{2EF1E89C-E871-4D03-A0AE-FD2187037700}" type="datetimeFigureOut">
              <a:rPr lang="pt-BR"/>
              <a:pPr>
                <a:defRPr/>
              </a:pPr>
              <a:t>08/12/2024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pt-BR" noProof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noProof="0"/>
              <a:t>Clique para editar o texto mestre</a:t>
            </a:r>
          </a:p>
          <a:p>
            <a:pPr lvl="1"/>
            <a:r>
              <a:rPr lang="pt-BR" noProof="0"/>
              <a:t>Segundo nível</a:t>
            </a:r>
          </a:p>
          <a:p>
            <a:pPr lvl="2"/>
            <a:r>
              <a:rPr lang="pt-BR" noProof="0"/>
              <a:t>Terceiro nível</a:t>
            </a:r>
          </a:p>
          <a:p>
            <a:pPr lvl="3"/>
            <a:r>
              <a:rPr lang="pt-BR" noProof="0"/>
              <a:t>Quarto nível</a:t>
            </a:r>
          </a:p>
          <a:p>
            <a:pPr lvl="4"/>
            <a:r>
              <a:rPr lang="pt-BR" noProof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smtClean="0">
                <a:latin typeface="Arial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101A6A84-4F79-4C71-A88D-D4536CC02D14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255874467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1"/>
            <a:ext cx="9144000" cy="45720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2900" y="4960137"/>
            <a:ext cx="5829300" cy="1463040"/>
          </a:xfrm>
        </p:spPr>
        <p:txBody>
          <a:bodyPr anchor="ctr">
            <a:normAutofit/>
          </a:bodyPr>
          <a:lstStyle>
            <a:lvl1pPr algn="r">
              <a:defRPr sz="2813" spc="113" baseline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57950" y="4960137"/>
            <a:ext cx="24003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013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257175" indent="0" algn="ctr">
              <a:buNone/>
              <a:defRPr sz="1013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1013"/>
            </a:lvl4pPr>
            <a:lvl5pPr marL="1028700" indent="0" algn="ctr">
              <a:buNone/>
              <a:defRPr sz="1013"/>
            </a:lvl5pPr>
            <a:lvl6pPr marL="1285875" indent="0" algn="ctr">
              <a:buNone/>
              <a:defRPr sz="1013"/>
            </a:lvl6pPr>
            <a:lvl7pPr marL="1543050" indent="0" algn="ctr">
              <a:buNone/>
              <a:defRPr sz="1013"/>
            </a:lvl7pPr>
            <a:lvl8pPr marL="1800225" indent="0" algn="ctr">
              <a:buNone/>
              <a:defRPr sz="1013"/>
            </a:lvl8pPr>
            <a:lvl9pPr marL="2057400" indent="0" algn="ctr">
              <a:buNone/>
              <a:defRPr sz="1013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pPr>
              <a:defRPr/>
            </a:pPr>
            <a:endParaRPr lang="pt-BR" alt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pt-BR" alt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F6B8D-7954-4682-93F8-ED8DD08F6D64}" type="slidenum">
              <a:rPr lang="pt-BR" altLang="pt-BR" smtClean="0"/>
              <a:pPr/>
              <a:t>‹nº›</a:t>
            </a:fld>
            <a:endParaRPr lang="pt-BR" altLang="pt-BR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6290132" y="5264106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agem 7" descr="AF PPT Migra‹o da M#609F37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87182016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1D0EAEB-35E1-4C28-9021-D8E8FB12E51C}" type="datetimeFigureOut">
              <a:rPr lang="pt-BR" smtClean="0"/>
              <a:pPr>
                <a:defRPr/>
              </a:pPr>
              <a:t>08/12/2024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044E8-7A2E-42FE-8756-24EB6BE724FB}" type="slidenum">
              <a:rPr lang="pt-BR" altLang="pt-BR" smtClean="0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2737190989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>
            <a:normAutofit/>
          </a:bodyPr>
          <a:lstStyle>
            <a:lvl1pPr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D34E178-C6A5-475D-907E-B544A157C7A6}" type="datetimeFigureOut">
              <a:rPr lang="pt-BR" smtClean="0"/>
              <a:pPr>
                <a:defRPr/>
              </a:pPr>
              <a:t>08/12/2024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EA98DB-08B0-4BA2-9C60-F800701BA1A7}" type="slidenum">
              <a:rPr lang="pt-BR" altLang="pt-BR" smtClean="0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2176017075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762000"/>
            <a:ext cx="1971675" cy="5410200"/>
          </a:xfrm>
        </p:spPr>
        <p:txBody>
          <a:bodyPr vert="eaVert" lIns="45720" tIns="91440" rIns="45720" bIns="91440" anchor="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42951" y="762000"/>
            <a:ext cx="5686425" cy="5410200"/>
          </a:xfrm>
        </p:spPr>
        <p:txBody>
          <a:bodyPr vert="eaVert"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A1982C9-EBA1-423F-983E-C46D5EC79475}" type="datetimeFigureOut">
              <a:rPr lang="pt-BR" smtClean="0"/>
              <a:pPr>
                <a:defRPr/>
              </a:pPr>
              <a:t>08/12/2024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C0E7C-F655-4FE1-A386-4C47550D75C7}" type="slidenum">
              <a:rPr lang="pt-BR" altLang="pt-BR" smtClean="0"/>
              <a:pPr/>
              <a:t>‹nº›</a:t>
            </a:fld>
            <a:endParaRPr lang="pt-BR" altLang="pt-BR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7543800" y="173563"/>
            <a:ext cx="0" cy="6858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2538971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678738" cy="1442674"/>
          </a:xfrm>
        </p:spPr>
        <p:txBody>
          <a:bodyPr anchor="t">
            <a:normAutofit/>
          </a:bodyPr>
          <a:lstStyle>
            <a:lvl1pPr>
              <a:defRPr sz="280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Berlin Sans FB" pitchFamily="34" charset="0"/>
              </a:defRPr>
            </a:lvl1pPr>
          </a:lstStyle>
          <a:p>
            <a:pPr>
              <a:defRPr/>
            </a:pPr>
            <a:fld id="{A6C9AF92-C40D-45BA-81F3-21C2B3FE0A3D}" type="datetimeFigureOut">
              <a:rPr lang="pt-BR" smtClean="0"/>
              <a:pPr>
                <a:defRPr/>
              </a:pPr>
              <a:t>08/12/2024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Berlin Sans FB" pitchFamily="34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Berlin Sans FB" pitchFamily="34" charset="0"/>
              </a:defRPr>
            </a:lvl1pPr>
          </a:lstStyle>
          <a:p>
            <a:fld id="{C681A630-EE34-4B30-8C8A-EFD0D7324358}" type="slidenum">
              <a:rPr lang="pt-BR" altLang="pt-BR" smtClean="0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41841167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6C9AF92-C40D-45BA-81F3-21C2B3FE0A3D}" type="datetimeFigureOut">
              <a:rPr lang="pt-BR" smtClean="0"/>
              <a:pPr>
                <a:defRPr/>
              </a:pPr>
              <a:t>08/12/2024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1A630-EE34-4B30-8C8A-EFD0D7324358}" type="slidenum">
              <a:rPr lang="pt-BR" altLang="pt-BR" smtClean="0"/>
              <a:pPr/>
              <a:t>‹nº›</a:t>
            </a:fld>
            <a:endParaRPr lang="pt-BR" altLang="pt-BR"/>
          </a:p>
        </p:txBody>
      </p:sp>
      <p:sp>
        <p:nvSpPr>
          <p:cNvPr id="6" name="Título 3"/>
          <p:cNvSpPr>
            <a:spLocks noGrp="1"/>
          </p:cNvSpPr>
          <p:nvPr>
            <p:ph type="ctrTitle"/>
          </p:nvPr>
        </p:nvSpPr>
        <p:spPr>
          <a:xfrm>
            <a:off x="342900" y="4960137"/>
            <a:ext cx="5829300" cy="1463040"/>
          </a:xfrm>
        </p:spPr>
        <p:txBody>
          <a:bodyPr/>
          <a:lstStyle>
            <a:lvl1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7" name="Subtítulo 4"/>
          <p:cNvSpPr>
            <a:spLocks noGrp="1"/>
          </p:cNvSpPr>
          <p:nvPr>
            <p:ph type="subTitle" idx="1"/>
          </p:nvPr>
        </p:nvSpPr>
        <p:spPr>
          <a:xfrm>
            <a:off x="6457950" y="4960137"/>
            <a:ext cx="2400300" cy="1463040"/>
          </a:xfrm>
        </p:spPr>
        <p:txBody>
          <a:bodyPr>
            <a:normAutofit/>
          </a:bodyPr>
          <a:lstStyle>
            <a:lvl1pPr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pt-BR"/>
              <a:t>Clique para editar o estilo do subtítulo mestre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904980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4" y="585216"/>
            <a:ext cx="8352930" cy="1499616"/>
          </a:xfrm>
        </p:spPr>
        <p:txBody>
          <a:bodyPr anchor="t">
            <a:normAutofit/>
          </a:bodyPr>
          <a:lstStyle>
            <a:lvl1pPr>
              <a:defRPr sz="2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2286000"/>
            <a:ext cx="8352929" cy="4023360"/>
          </a:xfrm>
        </p:spPr>
        <p:txBody>
          <a:bodyPr>
            <a:normAutofit/>
          </a:bodyPr>
          <a:lstStyle>
            <a:lvl1pPr marL="185738" indent="-185738" defTabSz="612000">
              <a:buSzPct val="99000"/>
              <a:buFont typeface="Arial" panose="020B0604020202020204" pitchFamily="34" charset="0"/>
              <a:buChar char="•"/>
              <a:defRPr sz="2000" u="none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357188" indent="-185738" defTabSz="612000">
              <a:buSzPct val="99000"/>
              <a:buFont typeface="Arial" panose="020B0604020202020204" pitchFamily="34" charset="0"/>
              <a:buChar char="•"/>
              <a:defRPr sz="1800" u="none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542925" indent="-185738" defTabSz="612000">
              <a:buSzPct val="99000"/>
              <a:buFont typeface="Arial" panose="020B0604020202020204" pitchFamily="34" charset="0"/>
              <a:buChar char="•"/>
              <a:defRPr sz="1600" u="none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715963" indent="-185738" defTabSz="612000">
              <a:buSzPct val="99000"/>
              <a:buFont typeface="Arial" panose="020B0604020202020204" pitchFamily="34" charset="0"/>
              <a:buChar char="•"/>
              <a:defRPr sz="1600" u="none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715963" indent="-185738" defTabSz="612000">
              <a:buSzPct val="99000"/>
              <a:buFont typeface="Arial" panose="020B0604020202020204" pitchFamily="34" charset="0"/>
              <a:buChar char="•"/>
              <a:defRPr sz="1600" u="none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32ECA6E-2449-4C79-846C-32E386D931DE}" type="datetimeFigureOut">
              <a:rPr lang="pt-BR" smtClean="0"/>
              <a:pPr>
                <a:defRPr/>
              </a:pPr>
              <a:t>08/12/2024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F25439-F337-4739-B430-0FD76C625A2F}" type="slidenum">
              <a:rPr lang="pt-BR" altLang="pt-BR" smtClean="0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987235767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igo 1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4" y="576088"/>
            <a:ext cx="8462716" cy="620664"/>
          </a:xfrm>
        </p:spPr>
        <p:txBody>
          <a:bodyPr anchor="t"/>
          <a:lstStyle>
            <a:lvl1pPr>
              <a:defRPr u="none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4" y="1268760"/>
            <a:ext cx="8462715" cy="4959464"/>
          </a:xfrm>
        </p:spPr>
        <p:txBody>
          <a:bodyPr>
            <a:normAutofit/>
          </a:bodyPr>
          <a:lstStyle>
            <a:lvl1pPr marL="0" indent="0" defTabSz="202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aseline="0"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defRPr>
            </a:lvl1pPr>
            <a:lvl2pPr marL="0" indent="0" defTabSz="202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aseline="0"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defRPr>
            </a:lvl2pPr>
            <a:lvl3pPr marL="0" indent="0" defTabSz="202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aseline="0"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defRPr>
            </a:lvl3pPr>
            <a:lvl4pPr marL="0" indent="0" defTabSz="202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aseline="0"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defRPr>
            </a:lvl4pPr>
            <a:lvl5pPr marL="0" indent="0" defTabSz="202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aseline="0"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6C9AF92-C40D-45BA-81F3-21C2B3FE0A3D}" type="datetimeFigureOut">
              <a:rPr lang="pt-BR" smtClean="0"/>
              <a:pPr>
                <a:defRPr/>
              </a:pPr>
              <a:t>08/12/2024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1A630-EE34-4B30-8C8A-EFD0D7324358}" type="slidenum">
              <a:rPr lang="pt-BR" altLang="pt-BR" smtClean="0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5849613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fas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8096" y="4162465"/>
            <a:ext cx="8196391" cy="1463040"/>
          </a:xfrm>
        </p:spPr>
        <p:txBody>
          <a:bodyPr anchor="t">
            <a:normAutofit/>
          </a:bodyPr>
          <a:lstStyle>
            <a:lvl1pPr algn="l">
              <a:defRPr sz="2800" b="0" spc="113" baseline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8096" y="1628800"/>
            <a:ext cx="8196391" cy="2419986"/>
          </a:xfrm>
        </p:spPr>
        <p:txBody>
          <a:bodyPr lIns="91440" rIns="91440" anchor="b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90000"/>
                    <a:lumOff val="1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7175" indent="0">
              <a:buNone/>
              <a:defRPr sz="1013">
                <a:solidFill>
                  <a:schemeClr val="tx1">
                    <a:tint val="75000"/>
                  </a:schemeClr>
                </a:solidFill>
              </a:defRPr>
            </a:lvl2pPr>
            <a:lvl3pPr marL="51435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3pPr>
            <a:lvl4pPr marL="771525" indent="0">
              <a:buNone/>
              <a:defRPr sz="788">
                <a:solidFill>
                  <a:schemeClr val="tx1">
                    <a:tint val="75000"/>
                  </a:schemeClr>
                </a:solidFill>
              </a:defRPr>
            </a:lvl4pPr>
            <a:lvl5pPr marL="1028700" indent="0">
              <a:buNone/>
              <a:defRPr sz="788">
                <a:solidFill>
                  <a:schemeClr val="tx1">
                    <a:tint val="75000"/>
                  </a:schemeClr>
                </a:solidFill>
              </a:defRPr>
            </a:lvl5pPr>
            <a:lvl6pPr marL="1285875" indent="0">
              <a:buNone/>
              <a:defRPr sz="788">
                <a:solidFill>
                  <a:schemeClr val="tx1">
                    <a:tint val="75000"/>
                  </a:schemeClr>
                </a:solidFill>
              </a:defRPr>
            </a:lvl6pPr>
            <a:lvl7pPr marL="1543050" indent="0">
              <a:buNone/>
              <a:defRPr sz="788">
                <a:solidFill>
                  <a:schemeClr val="tx1">
                    <a:tint val="75000"/>
                  </a:schemeClr>
                </a:solidFill>
              </a:defRPr>
            </a:lvl7pPr>
            <a:lvl8pPr marL="1800225" indent="0">
              <a:buNone/>
              <a:defRPr sz="788">
                <a:solidFill>
                  <a:schemeClr val="tx1">
                    <a:tint val="75000"/>
                  </a:schemeClr>
                </a:solidFill>
              </a:defRPr>
            </a:lvl8pPr>
            <a:lvl9pPr marL="2057400" indent="0">
              <a:buNone/>
              <a:defRPr sz="78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6C9AF92-C40D-45BA-81F3-21C2B3FE0A3D}" type="datetimeFigureOut">
              <a:rPr lang="pt-BR" smtClean="0"/>
              <a:pPr>
                <a:defRPr/>
              </a:pPr>
              <a:t>08/12/2024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1A630-EE34-4B30-8C8A-EFD0D7324358}" type="slidenum">
              <a:rPr lang="pt-BR" altLang="pt-BR" smtClean="0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25730232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fase-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8097" y="1628800"/>
            <a:ext cx="8196391" cy="1463040"/>
          </a:xfrm>
        </p:spPr>
        <p:txBody>
          <a:bodyPr anchor="t">
            <a:normAutofit/>
          </a:bodyPr>
          <a:lstStyle>
            <a:lvl1pPr algn="l">
              <a:defRPr sz="2800" b="0" spc="113" baseline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8097" y="3205519"/>
            <a:ext cx="8196391" cy="2419986"/>
          </a:xfrm>
        </p:spPr>
        <p:txBody>
          <a:bodyPr lIns="91440" rIns="91440" anchor="b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90000"/>
                    <a:lumOff val="1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7175" indent="0">
              <a:buNone/>
              <a:defRPr sz="1013">
                <a:solidFill>
                  <a:schemeClr val="tx1">
                    <a:tint val="75000"/>
                  </a:schemeClr>
                </a:solidFill>
              </a:defRPr>
            </a:lvl2pPr>
            <a:lvl3pPr marL="51435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3pPr>
            <a:lvl4pPr marL="771525" indent="0">
              <a:buNone/>
              <a:defRPr sz="788">
                <a:solidFill>
                  <a:schemeClr val="tx1">
                    <a:tint val="75000"/>
                  </a:schemeClr>
                </a:solidFill>
              </a:defRPr>
            </a:lvl4pPr>
            <a:lvl5pPr marL="1028700" indent="0">
              <a:buNone/>
              <a:defRPr sz="788">
                <a:solidFill>
                  <a:schemeClr val="tx1">
                    <a:tint val="75000"/>
                  </a:schemeClr>
                </a:solidFill>
              </a:defRPr>
            </a:lvl5pPr>
            <a:lvl6pPr marL="1285875" indent="0">
              <a:buNone/>
              <a:defRPr sz="788">
                <a:solidFill>
                  <a:schemeClr val="tx1">
                    <a:tint val="75000"/>
                  </a:schemeClr>
                </a:solidFill>
              </a:defRPr>
            </a:lvl6pPr>
            <a:lvl7pPr marL="1543050" indent="0">
              <a:buNone/>
              <a:defRPr sz="788">
                <a:solidFill>
                  <a:schemeClr val="tx1">
                    <a:tint val="75000"/>
                  </a:schemeClr>
                </a:solidFill>
              </a:defRPr>
            </a:lvl7pPr>
            <a:lvl8pPr marL="1800225" indent="0">
              <a:buNone/>
              <a:defRPr sz="788">
                <a:solidFill>
                  <a:schemeClr val="tx1">
                    <a:tint val="75000"/>
                  </a:schemeClr>
                </a:solidFill>
              </a:defRPr>
            </a:lvl8pPr>
            <a:lvl9pPr marL="2057400" indent="0">
              <a:buNone/>
              <a:defRPr sz="78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6C9AF92-C40D-45BA-81F3-21C2B3FE0A3D}" type="datetimeFigureOut">
              <a:rPr lang="pt-BR" smtClean="0"/>
              <a:pPr>
                <a:defRPr/>
              </a:pPr>
              <a:t>08/12/2024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1A630-EE34-4B30-8C8A-EFD0D7324358}" type="slidenum">
              <a:rPr lang="pt-BR" altLang="pt-BR" smtClean="0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22480810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0899" y="585216"/>
            <a:ext cx="8557351" cy="1499616"/>
          </a:xfrm>
        </p:spPr>
        <p:txBody>
          <a:bodyPr anchor="t">
            <a:normAutofit/>
          </a:bodyPr>
          <a:lstStyle>
            <a:lvl1pPr>
              <a:defRPr sz="2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6780" y="2286000"/>
            <a:ext cx="4091204" cy="4023360"/>
          </a:xfrm>
        </p:spPr>
        <p:txBody>
          <a:bodyPr>
            <a:normAutofit/>
          </a:bodyPr>
          <a:lstStyle>
            <a:lvl1pPr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4008" y="2286000"/>
            <a:ext cx="4214242" cy="4023360"/>
          </a:xfrm>
        </p:spPr>
        <p:txBody>
          <a:bodyPr>
            <a:normAutofit/>
          </a:bodyPr>
          <a:lstStyle>
            <a:lvl1pPr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B984E73-AB69-44D1-90BC-9E1F95097397}" type="datetimeFigureOut">
              <a:rPr lang="pt-BR" smtClean="0"/>
              <a:pPr>
                <a:defRPr/>
              </a:pPr>
              <a:t>08/12/2024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FB8901-775C-4CFD-85D0-7066DCA6EAA1}" type="slidenum">
              <a:rPr lang="pt-BR" altLang="pt-BR" smtClean="0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704457184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digo 2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585216"/>
            <a:ext cx="8606730" cy="539528"/>
          </a:xfrm>
        </p:spPr>
        <p:txBody>
          <a:bodyPr anchor="t">
            <a:normAutofit/>
          </a:bodyPr>
          <a:lstStyle>
            <a:lvl1pPr>
              <a:defRPr sz="2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520" y="1268760"/>
            <a:ext cx="4082736" cy="5040600"/>
          </a:xfrm>
        </p:spPr>
        <p:txBody>
          <a:bodyPr>
            <a:normAutofit/>
          </a:bodyPr>
          <a:lstStyle>
            <a:lvl1pPr marL="0" indent="0" algn="l" defTabSz="2025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None/>
              <a:defRPr lang="pt-BR" sz="1400" kern="1200" baseline="0" dirty="0" smtClean="0">
                <a:solidFill>
                  <a:schemeClr val="tx1"/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defRPr>
            </a:lvl1pPr>
            <a:lvl2pPr marL="0" indent="0" algn="l" defTabSz="2025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None/>
              <a:defRPr lang="pt-BR" sz="1400" kern="1200" baseline="0" dirty="0" smtClean="0">
                <a:solidFill>
                  <a:schemeClr val="tx1"/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defRPr>
            </a:lvl2pPr>
            <a:lvl3pPr marL="0" indent="0" algn="l" defTabSz="2025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None/>
              <a:defRPr lang="pt-BR" sz="1400" kern="1200" baseline="0" dirty="0" smtClean="0">
                <a:solidFill>
                  <a:schemeClr val="tx1"/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defRPr>
            </a:lvl3pPr>
            <a:lvl4pPr marL="0" indent="0" algn="l" defTabSz="2025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None/>
              <a:defRPr lang="pt-BR" sz="1400" kern="1200" baseline="0" dirty="0" smtClean="0">
                <a:solidFill>
                  <a:schemeClr val="tx1"/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defRPr>
            </a:lvl4pPr>
            <a:lvl5pPr marL="0" indent="0" algn="l" defTabSz="2025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None/>
              <a:defRPr lang="en-US" sz="1400" kern="1200" baseline="0" dirty="0">
                <a:solidFill>
                  <a:schemeClr val="tx1"/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91990" y="1268760"/>
            <a:ext cx="4366260" cy="5040600"/>
          </a:xfrm>
        </p:spPr>
        <p:txBody>
          <a:bodyPr>
            <a:normAutofit/>
          </a:bodyPr>
          <a:lstStyle>
            <a:lvl1pPr marL="0" indent="0" algn="l" defTabSz="2025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None/>
              <a:defRPr lang="pt-BR" sz="1400" kern="1200" baseline="0" dirty="0" smtClean="0">
                <a:solidFill>
                  <a:schemeClr val="tx1"/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defRPr>
            </a:lvl1pPr>
            <a:lvl2pPr marL="0" indent="0" algn="l" defTabSz="2025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None/>
              <a:defRPr lang="pt-BR" sz="1400" kern="1200" baseline="0" dirty="0" smtClean="0">
                <a:solidFill>
                  <a:schemeClr val="tx1"/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defRPr>
            </a:lvl2pPr>
            <a:lvl3pPr marL="0" indent="0" algn="l" defTabSz="2025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None/>
              <a:defRPr lang="pt-BR" sz="1400" kern="1200" baseline="0" dirty="0" smtClean="0">
                <a:solidFill>
                  <a:schemeClr val="tx1"/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defRPr>
            </a:lvl3pPr>
            <a:lvl4pPr marL="0" indent="0" algn="l" defTabSz="2025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None/>
              <a:defRPr lang="pt-BR" sz="1400" kern="1200" baseline="0" dirty="0" smtClean="0">
                <a:solidFill>
                  <a:schemeClr val="tx1"/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defRPr>
            </a:lvl4pPr>
            <a:lvl5pPr marL="0" indent="0" algn="l" defTabSz="2025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None/>
              <a:defRPr lang="en-US" sz="1400" kern="1200" baseline="0" dirty="0">
                <a:solidFill>
                  <a:schemeClr val="tx1"/>
                </a:solidFill>
                <a:latin typeface="Consolas" panose="020B0609020204030204" pitchFamily="49" charset="0"/>
                <a:ea typeface="Open Sans" panose="020B0606030504020204" pitchFamily="34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6C9AF92-C40D-45BA-81F3-21C2B3FE0A3D}" type="datetimeFigureOut">
              <a:rPr lang="pt-BR" smtClean="0"/>
              <a:pPr>
                <a:defRPr/>
              </a:pPr>
              <a:t>08/12/2024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1A630-EE34-4B30-8C8A-EFD0D7324358}" type="slidenum">
              <a:rPr lang="pt-BR" altLang="pt-BR" smtClean="0"/>
              <a:pPr/>
              <a:t>‹nº›</a:t>
            </a:fld>
            <a:endParaRPr lang="pt-BR" altLang="pt-BR"/>
          </a:p>
        </p:txBody>
      </p:sp>
      <p:cxnSp>
        <p:nvCxnSpPr>
          <p:cNvPr id="9" name="Conector reto 8"/>
          <p:cNvCxnSpPr/>
          <p:nvPr/>
        </p:nvCxnSpPr>
        <p:spPr>
          <a:xfrm>
            <a:off x="4409982" y="3429000"/>
            <a:ext cx="0" cy="108012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0" name="Conector reto 9"/>
          <p:cNvCxnSpPr/>
          <p:nvPr/>
        </p:nvCxnSpPr>
        <p:spPr>
          <a:xfrm>
            <a:off x="4409982" y="3429000"/>
            <a:ext cx="0" cy="108012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60039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>
            <a:lvl1pPr>
              <a:defRPr sz="2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29AAA06-A39A-4ADA-8228-396EA3D6A28A}" type="datetimeFigureOut">
              <a:rPr lang="pt-BR" smtClean="0"/>
              <a:pPr>
                <a:defRPr/>
              </a:pPr>
              <a:t>08/12/2024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4492F8-76B2-43C6-992F-BA45F21700E7}" type="slidenum">
              <a:rPr lang="pt-BR" altLang="pt-BR" smtClean="0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069848152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8096" y="585216"/>
            <a:ext cx="7290054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dirty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8098" y="2286000"/>
            <a:ext cx="729005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pt-BR" dirty="0"/>
              <a:t>Clique para editar o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8097" y="6470704"/>
            <a:ext cx="161560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63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defRPr>
            </a:lvl1pPr>
          </a:lstStyle>
          <a:p>
            <a:pPr>
              <a:defRPr/>
            </a:pPr>
            <a:fld id="{A6C9AF92-C40D-45BA-81F3-21C2B3FE0A3D}" type="datetimeFigureOut">
              <a:rPr lang="pt-BR" smtClean="0"/>
              <a:pPr>
                <a:defRPr/>
              </a:pPr>
              <a:t>08/12/2024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32200" y="6470704"/>
            <a:ext cx="4426094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63" cap="all" baseline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28000" y="6470704"/>
            <a:ext cx="73025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63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defRPr>
            </a:lvl1pPr>
          </a:lstStyle>
          <a:p>
            <a:fld id="{C681A630-EE34-4B30-8C8A-EFD0D7324358}" type="slidenum">
              <a:rPr lang="pt-BR" altLang="pt-BR" smtClean="0"/>
              <a:pPr/>
              <a:t>‹nº›</a:t>
            </a:fld>
            <a:endParaRPr lang="pt-BR" altLang="pt-BR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571500" y="826324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Imagem 6" descr="AF PPT Migra‹o da M#609F37.jpg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726331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</p:sldLayoutIdLst>
  <p:transition>
    <p:fade/>
  </p:transition>
  <p:txStyles>
    <p:titleStyle>
      <a:lvl1pPr algn="l" defTabSz="514350" rtl="0" eaLnBrk="1" latinLnBrk="0" hangingPunct="1">
        <a:lnSpc>
          <a:spcPct val="80000"/>
        </a:lnSpc>
        <a:spcBef>
          <a:spcPct val="0"/>
        </a:spcBef>
        <a:buNone/>
        <a:defRPr sz="2700" kern="1200" cap="none" spc="56" baseline="0">
          <a:solidFill>
            <a:schemeClr val="tx1">
              <a:lumMod val="90000"/>
              <a:lumOff val="10000"/>
            </a:schemeClr>
          </a:solidFill>
          <a:latin typeface="+mj-lt"/>
          <a:ea typeface="+mj-ea"/>
          <a:cs typeface="+mj-cs"/>
        </a:defRPr>
      </a:lvl1pPr>
    </p:titleStyle>
    <p:bodyStyle>
      <a:lvl1pPr marL="51435" indent="-51435" algn="l" defTabSz="514350" rtl="0" eaLnBrk="1" latinLnBrk="0" hangingPunct="1">
        <a:lnSpc>
          <a:spcPct val="90000"/>
        </a:lnSpc>
        <a:spcBef>
          <a:spcPts val="675"/>
        </a:spcBef>
        <a:spcAft>
          <a:spcPts val="113"/>
        </a:spcAft>
        <a:buClr>
          <a:schemeClr val="accent2"/>
        </a:buClr>
        <a:buSzPct val="100000"/>
        <a:buFont typeface="Tw Cen MT" panose="020B0602020104020603" pitchFamily="34" charset="0"/>
        <a:buChar char=" 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149162" indent="-77153" algn="l" defTabSz="514350" rtl="0" eaLnBrk="1" latinLnBrk="0" hangingPunct="1">
        <a:lnSpc>
          <a:spcPct val="90000"/>
        </a:lnSpc>
        <a:spcBef>
          <a:spcPts val="113"/>
        </a:spcBef>
        <a:spcAft>
          <a:spcPts val="225"/>
        </a:spcAft>
        <a:buClr>
          <a:schemeClr val="accent2"/>
        </a:buClr>
        <a:buFont typeface="Wingdings 3" pitchFamily="18" charset="2"/>
        <a:buChar char="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252032" indent="-77153" algn="l" defTabSz="514350" rtl="0" eaLnBrk="1" latinLnBrk="0" hangingPunct="1">
        <a:lnSpc>
          <a:spcPct val="90000"/>
        </a:lnSpc>
        <a:spcBef>
          <a:spcPts val="113"/>
        </a:spcBef>
        <a:spcAft>
          <a:spcPts val="225"/>
        </a:spcAft>
        <a:buClr>
          <a:schemeClr val="accent2"/>
        </a:buClr>
        <a:buFont typeface="Wingdings 3" pitchFamily="18" charset="2"/>
        <a:buChar char=""/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334328" indent="-77153" algn="l" defTabSz="514350" rtl="0" eaLnBrk="1" latinLnBrk="0" hangingPunct="1">
        <a:lnSpc>
          <a:spcPct val="90000"/>
        </a:lnSpc>
        <a:spcBef>
          <a:spcPts val="113"/>
        </a:spcBef>
        <a:spcAft>
          <a:spcPts val="225"/>
        </a:spcAft>
        <a:buClr>
          <a:schemeClr val="accent2"/>
        </a:buClr>
        <a:buFont typeface="Wingdings 3" pitchFamily="18" charset="2"/>
        <a:buChar char="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437198" indent="-77153" algn="l" defTabSz="514350" rtl="0" eaLnBrk="1" latinLnBrk="0" hangingPunct="1">
        <a:lnSpc>
          <a:spcPct val="90000"/>
        </a:lnSpc>
        <a:spcBef>
          <a:spcPts val="113"/>
        </a:spcBef>
        <a:spcAft>
          <a:spcPts val="225"/>
        </a:spcAft>
        <a:buClr>
          <a:schemeClr val="accent2"/>
        </a:buClr>
        <a:buFont typeface="Wingdings 3" pitchFamily="18" charset="2"/>
        <a:buChar char="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514350" indent="-77153" algn="l" defTabSz="514350" rtl="0" eaLnBrk="1" latinLnBrk="0" hangingPunct="1">
        <a:lnSpc>
          <a:spcPct val="90000"/>
        </a:lnSpc>
        <a:spcBef>
          <a:spcPts val="113"/>
        </a:spcBef>
        <a:spcAft>
          <a:spcPts val="225"/>
        </a:spcAft>
        <a:buClr>
          <a:schemeClr val="accent2"/>
        </a:buClr>
        <a:buFont typeface="Wingdings 3" pitchFamily="18" charset="2"/>
        <a:buChar char=""/>
        <a:defRPr sz="788" kern="1200">
          <a:solidFill>
            <a:schemeClr val="tx1"/>
          </a:solidFill>
          <a:latin typeface="+mn-lt"/>
          <a:ea typeface="+mn-ea"/>
          <a:cs typeface="+mn-cs"/>
        </a:defRPr>
      </a:lvl6pPr>
      <a:lvl7pPr marL="596646" indent="-77153" algn="l" defTabSz="514350" rtl="0" eaLnBrk="1" latinLnBrk="0" hangingPunct="1">
        <a:lnSpc>
          <a:spcPct val="90000"/>
        </a:lnSpc>
        <a:spcBef>
          <a:spcPts val="113"/>
        </a:spcBef>
        <a:spcAft>
          <a:spcPts val="225"/>
        </a:spcAft>
        <a:buClr>
          <a:schemeClr val="accent2"/>
        </a:buClr>
        <a:buFont typeface="Wingdings 3" pitchFamily="18" charset="2"/>
        <a:buChar char=""/>
        <a:defRPr sz="788" kern="1200">
          <a:solidFill>
            <a:schemeClr val="tx1"/>
          </a:solidFill>
          <a:latin typeface="+mn-lt"/>
          <a:ea typeface="+mn-ea"/>
          <a:cs typeface="+mn-cs"/>
        </a:defRPr>
      </a:lvl7pPr>
      <a:lvl8pPr marL="684086" indent="-77153" algn="l" defTabSz="514350" rtl="0" eaLnBrk="1" latinLnBrk="0" hangingPunct="1">
        <a:lnSpc>
          <a:spcPct val="90000"/>
        </a:lnSpc>
        <a:spcBef>
          <a:spcPts val="113"/>
        </a:spcBef>
        <a:spcAft>
          <a:spcPts val="225"/>
        </a:spcAft>
        <a:buClr>
          <a:schemeClr val="accent2"/>
        </a:buClr>
        <a:buFont typeface="Wingdings 3" pitchFamily="18" charset="2"/>
        <a:buChar char=""/>
        <a:defRPr sz="788" kern="1200">
          <a:solidFill>
            <a:schemeClr val="tx1"/>
          </a:solidFill>
          <a:latin typeface="+mn-lt"/>
          <a:ea typeface="+mn-ea"/>
          <a:cs typeface="+mn-cs"/>
        </a:defRPr>
      </a:lvl8pPr>
      <a:lvl9pPr marL="766382" indent="-77153" algn="l" defTabSz="514350" rtl="0" eaLnBrk="1" latinLnBrk="0" hangingPunct="1">
        <a:lnSpc>
          <a:spcPct val="90000"/>
        </a:lnSpc>
        <a:spcBef>
          <a:spcPts val="113"/>
        </a:spcBef>
        <a:spcAft>
          <a:spcPts val="225"/>
        </a:spcAft>
        <a:buClr>
          <a:schemeClr val="accent2"/>
        </a:buClr>
        <a:buFont typeface="Wingdings 3" pitchFamily="18" charset="2"/>
        <a:buChar char=""/>
        <a:defRPr sz="78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trello.com/invite/b/66cf7bd8ad21f47246f9eedd/ATTIe5a0ca0af36c508c4a0ad65053d6d1633406E0F6/guardioes-do-cosmos" TargetMode="Externa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trello.com/invite/b/66cf7bd8ad21f47246f9eedd/ATTIe5a0ca0af36c508c4a0ad65053d6d1633406E0F6/guardioes-do-cosmos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Open Sans"/>
                <a:ea typeface="Open Sans"/>
                <a:cs typeface="Open Sans"/>
              </a:rPr>
              <a:t>Guardiões do Cosmo</a:t>
            </a:r>
            <a:br>
              <a:rPr lang="pt-BR" dirty="0"/>
            </a:br>
            <a:r>
              <a:rPr lang="pt-BR" sz="1600" dirty="0">
                <a:latin typeface="Open Sans"/>
                <a:ea typeface="Open Sans"/>
                <a:cs typeface="Open Sans"/>
              </a:rPr>
              <a:t>Lucas Agostinho </a:t>
            </a:r>
            <a:r>
              <a:rPr lang="pt-BR" sz="1600" dirty="0" err="1">
                <a:latin typeface="Open Sans"/>
                <a:ea typeface="Open Sans"/>
                <a:cs typeface="Open Sans"/>
              </a:rPr>
              <a:t>Kuskowski</a:t>
            </a:r>
            <a:br>
              <a:rPr lang="pt-BR" sz="1600" dirty="0">
                <a:latin typeface="Open Sans"/>
                <a:ea typeface="Open Sans"/>
                <a:cs typeface="Open Sans"/>
              </a:rPr>
            </a:br>
            <a:r>
              <a:rPr lang="pt-BR" sz="1200" dirty="0">
                <a:latin typeface="Open Sans"/>
                <a:ea typeface="Open Sans"/>
                <a:cs typeface="Open Sans"/>
              </a:rPr>
              <a:t>lucas.kuskowski@catolicasc.edu.br</a:t>
            </a:r>
            <a:br>
              <a:rPr lang="pt-BR" sz="1200" dirty="0">
                <a:latin typeface="Open Sans"/>
                <a:ea typeface="Open Sans"/>
                <a:cs typeface="Open Sans"/>
              </a:rPr>
            </a:br>
            <a:endParaRPr lang="pt-BR" sz="1600" dirty="0">
              <a:latin typeface="Open Sans"/>
              <a:ea typeface="Open Sans"/>
              <a:cs typeface="Open Sans"/>
            </a:endParaRP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D892A015-904D-DF76-71B1-68A6865D4A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Aft>
                <a:spcPts val="112"/>
              </a:spcAft>
            </a:pPr>
            <a:r>
              <a:rPr lang="pt-BR" dirty="0">
                <a:latin typeface="Open Sans"/>
                <a:ea typeface="Open Sans"/>
                <a:cs typeface="Open Sans"/>
              </a:rPr>
              <a:t>Católica de Santa Catarina</a:t>
            </a:r>
          </a:p>
          <a:p>
            <a:pPr>
              <a:spcAft>
                <a:spcPts val="112"/>
              </a:spcAft>
            </a:pPr>
            <a:r>
              <a:rPr lang="pt-BR" dirty="0">
                <a:latin typeface="Open Sans"/>
                <a:ea typeface="Open Sans"/>
                <a:cs typeface="Open Sans"/>
              </a:rPr>
              <a:t>Graduação em ENGENHARIA DE SOFTWARE</a:t>
            </a:r>
          </a:p>
          <a:p>
            <a:pPr>
              <a:spcAft>
                <a:spcPts val="112"/>
              </a:spcAft>
            </a:pPr>
            <a:r>
              <a:rPr lang="pt-BR" dirty="0">
                <a:latin typeface="Open Sans"/>
                <a:ea typeface="Open Sans"/>
                <a:cs typeface="Open Sans"/>
              </a:rPr>
              <a:t>Disciplina: T2ESOFT08N | PORTIFÓLIO DE PROJETO </a:t>
            </a:r>
          </a:p>
        </p:txBody>
      </p:sp>
    </p:spTree>
    <p:extLst>
      <p:ext uri="{BB962C8B-B14F-4D97-AF65-F5344CB8AC3E}">
        <p14:creationId xmlns:p14="http://schemas.microsoft.com/office/powerpoint/2010/main" val="6915879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CF7155-6A31-3C21-DC89-1D5282CC98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Open Sans"/>
                <a:ea typeface="Open Sans"/>
                <a:cs typeface="Open Sans"/>
              </a:rPr>
              <a:t>Modelagem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B7075DA-679E-64B3-620E-D6B8EEFEA1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5358" y="1335024"/>
            <a:ext cx="6993281" cy="1499616"/>
          </a:xfrm>
        </p:spPr>
        <p:txBody>
          <a:bodyPr vert="horz" lIns="45720" tIns="45720" rIns="45720" bIns="45720" rtlCol="0" anchor="t">
            <a:noAutofit/>
          </a:bodyPr>
          <a:lstStyle/>
          <a:p>
            <a:pPr marL="0" indent="0" algn="ctr">
              <a:lnSpc>
                <a:spcPct val="100000"/>
              </a:lnSpc>
              <a:buClrTx/>
              <a:buNone/>
            </a:pPr>
            <a:r>
              <a:rPr lang="pt-BR" sz="1900" b="1" dirty="0">
                <a:latin typeface="Open Sans"/>
                <a:ea typeface="Open Sans"/>
                <a:cs typeface="Open Sans"/>
              </a:rPr>
              <a:t>HUD (hud.gd)</a:t>
            </a:r>
          </a:p>
          <a:p>
            <a:pPr>
              <a:lnSpc>
                <a:spcPct val="100000"/>
              </a:lnSpc>
              <a:buClrTx/>
            </a:pPr>
            <a:r>
              <a:rPr lang="pt-BR" sz="1900" dirty="0">
                <a:latin typeface="Open Sans"/>
                <a:ea typeface="Open Sans"/>
                <a:cs typeface="Open Sans"/>
              </a:rPr>
              <a:t>Classe: </a:t>
            </a:r>
            <a:r>
              <a:rPr lang="pt-BR" sz="1900" dirty="0" err="1">
                <a:latin typeface="Open Sans"/>
                <a:ea typeface="Open Sans"/>
                <a:cs typeface="Open Sans"/>
              </a:rPr>
              <a:t>CanvasLayer</a:t>
            </a:r>
            <a:endParaRPr lang="pt-BR" sz="1900" dirty="0">
              <a:latin typeface="Open Sans"/>
              <a:ea typeface="Open Sans"/>
              <a:cs typeface="Open Sans"/>
            </a:endParaRPr>
          </a:p>
          <a:p>
            <a:pPr>
              <a:lnSpc>
                <a:spcPct val="100000"/>
              </a:lnSpc>
              <a:buClrTx/>
            </a:pPr>
            <a:r>
              <a:rPr lang="pt-BR" sz="1900" dirty="0">
                <a:latin typeface="Open Sans"/>
                <a:ea typeface="Open Sans"/>
                <a:cs typeface="Open Sans"/>
              </a:rPr>
              <a:t>Estruturas de Dados:</a:t>
            </a:r>
          </a:p>
          <a:p>
            <a:pPr>
              <a:lnSpc>
                <a:spcPct val="100000"/>
              </a:lnSpc>
              <a:buClrTx/>
            </a:pPr>
            <a:r>
              <a:rPr lang="pt-BR" sz="1900" dirty="0">
                <a:latin typeface="Open Sans"/>
                <a:ea typeface="Open Sans"/>
                <a:cs typeface="Open Sans"/>
              </a:rPr>
              <a:t>score: Inteiro para armazenar a pontuação do jogador.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E2FEC10D-124C-46A3-8D08-9EE83CF37E4B}"/>
              </a:ext>
            </a:extLst>
          </p:cNvPr>
          <p:cNvSpPr txBox="1"/>
          <p:nvPr/>
        </p:nvSpPr>
        <p:spPr>
          <a:xfrm>
            <a:off x="1075358" y="3584448"/>
            <a:ext cx="6664994" cy="184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9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Background (background.gd)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19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Classe: Sprite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19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Estrutura de Dados: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19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Proceduralmente</a:t>
            </a:r>
            <a:r>
              <a:rPr lang="pt-BR" sz="19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gera uma textura de fundo com gradientes e estrelas usando métodos de interpolação e manipulação de pixels.</a:t>
            </a:r>
          </a:p>
        </p:txBody>
      </p:sp>
    </p:spTree>
    <p:extLst>
      <p:ext uri="{BB962C8B-B14F-4D97-AF65-F5344CB8AC3E}">
        <p14:creationId xmlns:p14="http://schemas.microsoft.com/office/powerpoint/2010/main" val="3128496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CF7155-6A31-3C21-DC89-1D5282CC98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Open Sans"/>
                <a:ea typeface="Open Sans"/>
                <a:cs typeface="Open Sans"/>
              </a:rPr>
              <a:t>Modelagem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B7075DA-679E-64B3-620E-D6B8EEFEA1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5358" y="1335024"/>
            <a:ext cx="6993281" cy="2093976"/>
          </a:xfrm>
        </p:spPr>
        <p:txBody>
          <a:bodyPr vert="horz" lIns="45720" tIns="45720" rIns="45720" bIns="45720" rtlCol="0" anchor="t">
            <a:noAutofit/>
          </a:bodyPr>
          <a:lstStyle/>
          <a:p>
            <a:pPr marL="0" indent="0" algn="ctr">
              <a:lnSpc>
                <a:spcPct val="100000"/>
              </a:lnSpc>
              <a:buClrTx/>
              <a:buNone/>
            </a:pPr>
            <a:r>
              <a:rPr lang="pt-BR" sz="1900" b="1" dirty="0" err="1">
                <a:latin typeface="Open Sans"/>
                <a:ea typeface="Open Sans"/>
                <a:cs typeface="Open Sans"/>
              </a:rPr>
              <a:t>Camera</a:t>
            </a:r>
            <a:r>
              <a:rPr lang="pt-BR" sz="1900" b="1" dirty="0">
                <a:latin typeface="Open Sans"/>
                <a:ea typeface="Open Sans"/>
                <a:cs typeface="Open Sans"/>
              </a:rPr>
              <a:t> (camera.gd)</a:t>
            </a:r>
          </a:p>
          <a:p>
            <a:pPr>
              <a:lnSpc>
                <a:spcPct val="100000"/>
              </a:lnSpc>
              <a:buClrTx/>
            </a:pPr>
            <a:r>
              <a:rPr lang="pt-BR" sz="1900" dirty="0">
                <a:latin typeface="Open Sans"/>
                <a:ea typeface="Open Sans"/>
                <a:cs typeface="Open Sans"/>
              </a:rPr>
              <a:t>Classe: Camera2D</a:t>
            </a:r>
          </a:p>
          <a:p>
            <a:pPr>
              <a:lnSpc>
                <a:spcPct val="100000"/>
              </a:lnSpc>
              <a:buClrTx/>
            </a:pPr>
            <a:r>
              <a:rPr lang="pt-BR" sz="1900" dirty="0">
                <a:latin typeface="Open Sans"/>
                <a:ea typeface="Open Sans"/>
                <a:cs typeface="Open Sans"/>
              </a:rPr>
              <a:t>Estrutura de Dados:</a:t>
            </a:r>
          </a:p>
          <a:p>
            <a:pPr>
              <a:lnSpc>
                <a:spcPct val="100000"/>
              </a:lnSpc>
              <a:buClrTx/>
            </a:pPr>
            <a:r>
              <a:rPr lang="pt-BR" sz="1900" dirty="0">
                <a:latin typeface="Open Sans"/>
                <a:ea typeface="Open Sans"/>
                <a:cs typeface="Open Sans"/>
              </a:rPr>
              <a:t>time: Tempo para calcular deslocamentos.</a:t>
            </a:r>
          </a:p>
          <a:p>
            <a:pPr>
              <a:lnSpc>
                <a:spcPct val="100000"/>
              </a:lnSpc>
              <a:buClrTx/>
            </a:pPr>
            <a:r>
              <a:rPr lang="pt-BR" sz="1900" dirty="0">
                <a:latin typeface="Open Sans"/>
                <a:ea typeface="Open Sans"/>
                <a:cs typeface="Open Sans"/>
              </a:rPr>
              <a:t>forca: Intensidade do movimento de "tremor".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E2FEC10D-124C-46A3-8D08-9EE83CF37E4B}"/>
              </a:ext>
            </a:extLst>
          </p:cNvPr>
          <p:cNvSpPr txBox="1"/>
          <p:nvPr/>
        </p:nvSpPr>
        <p:spPr>
          <a:xfrm>
            <a:off x="1075358" y="3933056"/>
            <a:ext cx="6664994" cy="1261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9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Lazer (lazer.gd)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19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Classe: Node2D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19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Estrutura de Dados: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19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vel</a:t>
            </a:r>
            <a:r>
              <a:rPr lang="pt-BR" sz="19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 Velocidade do disparo do laser.</a:t>
            </a:r>
          </a:p>
        </p:txBody>
      </p:sp>
    </p:spTree>
    <p:extLst>
      <p:ext uri="{BB962C8B-B14F-4D97-AF65-F5344CB8AC3E}">
        <p14:creationId xmlns:p14="http://schemas.microsoft.com/office/powerpoint/2010/main" val="2738274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CF7155-6A31-3C21-DC89-1D5282CC98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Open Sans"/>
                <a:ea typeface="Open Sans"/>
                <a:cs typeface="Open Sans"/>
              </a:rPr>
              <a:t>Modelagem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B7075DA-679E-64B3-620E-D6B8EEFEA1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5358" y="1335024"/>
            <a:ext cx="6993281" cy="1499616"/>
          </a:xfrm>
        </p:spPr>
        <p:txBody>
          <a:bodyPr vert="horz" lIns="45720" tIns="45720" rIns="45720" bIns="45720" rtlCol="0" anchor="t">
            <a:noAutofit/>
          </a:bodyPr>
          <a:lstStyle/>
          <a:p>
            <a:pPr marL="0" indent="0" algn="ctr">
              <a:lnSpc>
                <a:spcPct val="100000"/>
              </a:lnSpc>
              <a:buClrTx/>
              <a:buNone/>
            </a:pPr>
            <a:r>
              <a:rPr lang="pt-BR" sz="1900" b="1" dirty="0">
                <a:latin typeface="Open Sans"/>
                <a:ea typeface="Open Sans"/>
                <a:cs typeface="Open Sans"/>
              </a:rPr>
              <a:t>Game Over </a:t>
            </a:r>
            <a:r>
              <a:rPr lang="pt-BR" sz="1900" b="1" dirty="0" err="1">
                <a:latin typeface="Open Sans"/>
                <a:ea typeface="Open Sans"/>
                <a:cs typeface="Open Sans"/>
              </a:rPr>
              <a:t>Screen</a:t>
            </a:r>
            <a:r>
              <a:rPr lang="pt-BR" sz="1900" b="1" dirty="0">
                <a:latin typeface="Open Sans"/>
                <a:ea typeface="Open Sans"/>
                <a:cs typeface="Open Sans"/>
              </a:rPr>
              <a:t> (gameoverscreen.gd)</a:t>
            </a:r>
          </a:p>
          <a:p>
            <a:pPr>
              <a:lnSpc>
                <a:spcPct val="100000"/>
              </a:lnSpc>
              <a:buClrTx/>
            </a:pPr>
            <a:r>
              <a:rPr lang="pt-BR" sz="1900" dirty="0">
                <a:latin typeface="Open Sans"/>
                <a:ea typeface="Open Sans"/>
                <a:cs typeface="Open Sans"/>
              </a:rPr>
              <a:t>Classe: Node2D</a:t>
            </a:r>
          </a:p>
          <a:p>
            <a:pPr>
              <a:lnSpc>
                <a:spcPct val="100000"/>
              </a:lnSpc>
              <a:buClrTx/>
            </a:pPr>
            <a:r>
              <a:rPr lang="pt-BR" sz="1900" dirty="0">
                <a:latin typeface="Open Sans"/>
                <a:ea typeface="Open Sans"/>
                <a:cs typeface="Open Sans"/>
              </a:rPr>
              <a:t>Estrutura de Dados:</a:t>
            </a:r>
          </a:p>
          <a:p>
            <a:pPr>
              <a:lnSpc>
                <a:spcPct val="100000"/>
              </a:lnSpc>
              <a:buClrTx/>
            </a:pPr>
            <a:r>
              <a:rPr lang="pt-BR" sz="1900" dirty="0" err="1">
                <a:latin typeface="Open Sans"/>
                <a:ea typeface="Open Sans"/>
                <a:cs typeface="Open Sans"/>
              </a:rPr>
              <a:t>opcao</a:t>
            </a:r>
            <a:r>
              <a:rPr lang="pt-BR" sz="1900" dirty="0">
                <a:latin typeface="Open Sans"/>
                <a:ea typeface="Open Sans"/>
                <a:cs typeface="Open Sans"/>
              </a:rPr>
              <a:t>: Inteiro para rastrear a opção selecionada no menu.</a:t>
            </a:r>
          </a:p>
          <a:p>
            <a:pPr>
              <a:lnSpc>
                <a:spcPct val="100000"/>
              </a:lnSpc>
              <a:buClrTx/>
            </a:pPr>
            <a:r>
              <a:rPr lang="pt-BR" sz="1900" dirty="0" err="1">
                <a:latin typeface="Open Sans"/>
                <a:ea typeface="Open Sans"/>
                <a:cs typeface="Open Sans"/>
              </a:rPr>
              <a:t>blinks</a:t>
            </a:r>
            <a:r>
              <a:rPr lang="pt-BR" sz="1900" dirty="0">
                <a:latin typeface="Open Sans"/>
                <a:ea typeface="Open Sans"/>
                <a:cs typeface="Open Sans"/>
              </a:rPr>
              <a:t>: Contador para o efeito de piscada.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E2FEC10D-124C-46A3-8D08-9EE83CF37E4B}"/>
              </a:ext>
            </a:extLst>
          </p:cNvPr>
          <p:cNvSpPr txBox="1"/>
          <p:nvPr/>
        </p:nvSpPr>
        <p:spPr>
          <a:xfrm>
            <a:off x="1075357" y="3460030"/>
            <a:ext cx="6993281" cy="22852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9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Nave IA (iaship.gd)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9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Classe: Node2D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19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Estrutura de Dados: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19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vel</a:t>
            </a:r>
            <a:r>
              <a:rPr lang="pt-BR" sz="19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 Velocidade da nave IA.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19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target_direction</a:t>
            </a:r>
            <a:r>
              <a:rPr lang="pt-BR" sz="19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 Vetor para a direção de movimento.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19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change_direction_timer</a:t>
            </a:r>
            <a:r>
              <a:rPr lang="pt-BR" sz="19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 Temporizador para mudar a direção.</a:t>
            </a:r>
          </a:p>
        </p:txBody>
      </p:sp>
    </p:spTree>
    <p:extLst>
      <p:ext uri="{BB962C8B-B14F-4D97-AF65-F5344CB8AC3E}">
        <p14:creationId xmlns:p14="http://schemas.microsoft.com/office/powerpoint/2010/main" val="3096388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CF7155-6A31-3C21-DC89-1D5282CC98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Open Sans"/>
                <a:ea typeface="Open Sans"/>
                <a:cs typeface="Open Sans"/>
              </a:rPr>
              <a:t>Modelagem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B7075DA-679E-64B3-620E-D6B8EEFEA1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5358" y="2679192"/>
            <a:ext cx="6993281" cy="1499616"/>
          </a:xfrm>
        </p:spPr>
        <p:txBody>
          <a:bodyPr vert="horz" lIns="45720" tIns="45720" rIns="45720" bIns="45720" rtlCol="0" anchor="t">
            <a:noAutofit/>
          </a:bodyPr>
          <a:lstStyle/>
          <a:p>
            <a:pPr marL="0" indent="0" algn="ctr">
              <a:lnSpc>
                <a:spcPct val="100000"/>
              </a:lnSpc>
              <a:buClrTx/>
              <a:buNone/>
            </a:pPr>
            <a:r>
              <a:rPr lang="pt-BR" sz="1900" b="1" dirty="0">
                <a:latin typeface="Open Sans"/>
                <a:ea typeface="Open Sans"/>
                <a:cs typeface="Open Sans"/>
              </a:rPr>
              <a:t>Start </a:t>
            </a:r>
            <a:r>
              <a:rPr lang="pt-BR" sz="1900" b="1" dirty="0" err="1">
                <a:latin typeface="Open Sans"/>
                <a:ea typeface="Open Sans"/>
                <a:cs typeface="Open Sans"/>
              </a:rPr>
              <a:t>Scene</a:t>
            </a:r>
            <a:r>
              <a:rPr lang="pt-BR" sz="1900" b="1" dirty="0">
                <a:latin typeface="Open Sans"/>
                <a:ea typeface="Open Sans"/>
                <a:cs typeface="Open Sans"/>
              </a:rPr>
              <a:t> (start_scene.gd)</a:t>
            </a:r>
          </a:p>
          <a:p>
            <a:pPr>
              <a:lnSpc>
                <a:spcPct val="100000"/>
              </a:lnSpc>
              <a:buClrTx/>
            </a:pPr>
            <a:r>
              <a:rPr lang="pt-BR" sz="1900" dirty="0">
                <a:latin typeface="Open Sans"/>
                <a:ea typeface="Open Sans"/>
                <a:cs typeface="Open Sans"/>
              </a:rPr>
              <a:t>Classe: Node2D</a:t>
            </a:r>
          </a:p>
          <a:p>
            <a:pPr>
              <a:lnSpc>
                <a:spcPct val="100000"/>
              </a:lnSpc>
              <a:buClrTx/>
            </a:pPr>
            <a:r>
              <a:rPr lang="pt-BR" sz="1900" dirty="0">
                <a:latin typeface="Open Sans"/>
                <a:ea typeface="Open Sans"/>
                <a:cs typeface="Open Sans"/>
              </a:rPr>
              <a:t>Estrutura de Dados:</a:t>
            </a:r>
          </a:p>
          <a:p>
            <a:pPr>
              <a:lnSpc>
                <a:spcPct val="100000"/>
              </a:lnSpc>
              <a:buClrTx/>
            </a:pPr>
            <a:r>
              <a:rPr lang="pt-BR" sz="1900" dirty="0" err="1">
                <a:latin typeface="Open Sans"/>
                <a:ea typeface="Open Sans"/>
                <a:cs typeface="Open Sans"/>
              </a:rPr>
              <a:t>opcao</a:t>
            </a:r>
            <a:r>
              <a:rPr lang="pt-BR" sz="1900" dirty="0">
                <a:latin typeface="Open Sans"/>
                <a:ea typeface="Open Sans"/>
                <a:cs typeface="Open Sans"/>
              </a:rPr>
              <a:t>: Inteiro para rastrear a seleção do menu inicial.</a:t>
            </a:r>
          </a:p>
          <a:p>
            <a:pPr>
              <a:lnSpc>
                <a:spcPct val="100000"/>
              </a:lnSpc>
              <a:buClrTx/>
            </a:pPr>
            <a:r>
              <a:rPr lang="pt-BR" sz="1900" dirty="0" err="1">
                <a:latin typeface="Open Sans"/>
                <a:ea typeface="Open Sans"/>
                <a:cs typeface="Open Sans"/>
              </a:rPr>
              <a:t>blinks</a:t>
            </a:r>
            <a:r>
              <a:rPr lang="pt-BR" sz="1900" dirty="0">
                <a:latin typeface="Open Sans"/>
                <a:ea typeface="Open Sans"/>
                <a:cs typeface="Open Sans"/>
              </a:rPr>
              <a:t>: Contador de piscadas para o texto "Start".</a:t>
            </a:r>
          </a:p>
        </p:txBody>
      </p:sp>
    </p:spTree>
    <p:extLst>
      <p:ext uri="{BB962C8B-B14F-4D97-AF65-F5344CB8AC3E}">
        <p14:creationId xmlns:p14="http://schemas.microsoft.com/office/powerpoint/2010/main" val="193959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866CFA-6430-C3B1-2E4C-5F919788B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Open Sans"/>
                <a:ea typeface="Open Sans"/>
                <a:cs typeface="Open Sans"/>
              </a:rPr>
              <a:t>Organização do Repositório</a:t>
            </a:r>
            <a:endParaRPr lang="pt-BR" dirty="0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9AA4B0F0-980E-4851-9A9E-5F5E4CF368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4248" y="31741"/>
            <a:ext cx="2172003" cy="2419688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E17ABC50-2E35-4792-AA62-16CBC1D77D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2639823"/>
            <a:ext cx="2286319" cy="3210373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2E699614-3C32-4DD7-93C6-9D99763893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3808" y="2611242"/>
            <a:ext cx="2257740" cy="3267531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E65E61A2-FC48-4596-B4F2-DF6C2AEB00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5509" y="2611242"/>
            <a:ext cx="2172003" cy="3210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962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6F38715-EBFE-9016-470E-A67227C51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Open Sans"/>
                <a:ea typeface="Open Sans"/>
                <a:cs typeface="Open Sans"/>
              </a:rPr>
              <a:t>Processo de Desenvolvimento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264392C-2096-D81B-A522-FD8C8211BA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0358" y="1212239"/>
            <a:ext cx="8263282" cy="2814056"/>
          </a:xfrm>
        </p:spPr>
        <p:txBody>
          <a:bodyPr vert="horz" lIns="45720" tIns="45720" rIns="45720" bIns="45720" rtlCol="0" anchor="t">
            <a:normAutofit/>
          </a:bodyPr>
          <a:lstStyle/>
          <a:p>
            <a:pPr marL="0" indent="0" algn="ctr">
              <a:lnSpc>
                <a:spcPct val="100000"/>
              </a:lnSpc>
              <a:buClrTx/>
              <a:buNone/>
            </a:pPr>
            <a:r>
              <a:rPr lang="pt-BR" b="1" dirty="0"/>
              <a:t>Testes Manuais no Desenvolvimento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pt-BR" dirty="0"/>
              <a:t>Os testes manuais foram realizados para garantir que as funcionalidades principais funcionassem corretamente, como:</a:t>
            </a:r>
          </a:p>
          <a:p>
            <a:pPr marL="1143000" lvl="2" indent="-228600">
              <a:lnSpc>
                <a:spcPct val="100000"/>
              </a:lnSpc>
              <a:buClrTx/>
              <a:buFont typeface="Arial" panose="020B0604020202020204" pitchFamily="34" charset="0"/>
              <a:buChar char="•"/>
            </a:pPr>
            <a:r>
              <a:rPr lang="pt-BR" sz="1800" dirty="0"/>
              <a:t>Colisões entre nave e asteroides.</a:t>
            </a:r>
          </a:p>
          <a:p>
            <a:pPr marL="1143000" lvl="2" indent="-228600">
              <a:lnSpc>
                <a:spcPct val="100000"/>
              </a:lnSpc>
              <a:buClrTx/>
              <a:buFont typeface="Arial" panose="020B0604020202020204" pitchFamily="34" charset="0"/>
              <a:buChar char="•"/>
            </a:pPr>
            <a:r>
              <a:rPr lang="pt-BR" sz="1800" dirty="0"/>
              <a:t>Pontuação ao destruir asteroides.</a:t>
            </a:r>
          </a:p>
          <a:p>
            <a:pPr marL="1143000" lvl="2" indent="-228600">
              <a:lnSpc>
                <a:spcPct val="100000"/>
              </a:lnSpc>
              <a:buClrTx/>
              <a:buFont typeface="Arial" panose="020B0604020202020204" pitchFamily="34" charset="0"/>
              <a:buChar char="•"/>
            </a:pPr>
            <a:r>
              <a:rPr lang="pt-BR" sz="1800" dirty="0"/>
              <a:t>Movimentação da nave e comportamento dos inimigos.</a:t>
            </a:r>
          </a:p>
          <a:p>
            <a:pPr marL="1143000" lvl="2" indent="-228600">
              <a:lnSpc>
                <a:spcPct val="100000"/>
              </a:lnSpc>
              <a:buClrTx/>
              <a:buFont typeface="Arial" panose="020B0604020202020204" pitchFamily="34" charset="0"/>
              <a:buChar char="•"/>
            </a:pPr>
            <a:r>
              <a:rPr lang="pt-BR" sz="1800" dirty="0"/>
              <a:t>Mecânica de disparo do laser.</a:t>
            </a:r>
          </a:p>
          <a:p>
            <a:pPr marL="1143000" lvl="2" indent="-228600">
              <a:lnSpc>
                <a:spcPct val="100000"/>
              </a:lnSpc>
              <a:buClrTx/>
              <a:buFont typeface="Arial" panose="020B0604020202020204" pitchFamily="34" charset="0"/>
              <a:buChar char="•"/>
            </a:pPr>
            <a:r>
              <a:rPr lang="pt-BR" sz="1800" dirty="0"/>
              <a:t>Funcionamento do menu inicial e de "Game Over".</a:t>
            </a:r>
          </a:p>
          <a:p>
            <a:pPr marL="1143000" lvl="2" indent="-228600">
              <a:lnSpc>
                <a:spcPct val="100000"/>
              </a:lnSpc>
              <a:buClrTx/>
              <a:buFont typeface="Arial" panose="020B0604020202020204" pitchFamily="34" charset="0"/>
              <a:buChar char="•"/>
            </a:pPr>
            <a:endParaRPr lang="pt-BR" sz="1800" dirty="0"/>
          </a:p>
          <a:p>
            <a:pPr marL="914400" lvl="2" indent="0">
              <a:lnSpc>
                <a:spcPct val="100000"/>
              </a:lnSpc>
              <a:buClrTx/>
              <a:buNone/>
            </a:pPr>
            <a:endParaRPr lang="pt-BR" sz="1800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30A6A9A8-115B-4766-AA2F-CEA85E1DDC66}"/>
              </a:ext>
            </a:extLst>
          </p:cNvPr>
          <p:cNvSpPr txBox="1"/>
          <p:nvPr/>
        </p:nvSpPr>
        <p:spPr>
          <a:xfrm>
            <a:off x="935594" y="3861048"/>
            <a:ext cx="7272810" cy="2316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700" b="1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Deploy</a:t>
            </a:r>
            <a:endParaRPr lang="pt-BR" sz="17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>
              <a:lnSpc>
                <a:spcPct val="150000"/>
              </a:lnSpc>
            </a:pPr>
            <a:r>
              <a:rPr lang="pt-BR" sz="17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Feito via exportação pela </a:t>
            </a:r>
            <a:r>
              <a:rPr lang="pt-BR" sz="17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Godot</a:t>
            </a:r>
            <a:r>
              <a:rPr lang="pt-BR" sz="17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7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 arquivo .</a:t>
            </a:r>
            <a:r>
              <a:rPr lang="pt-BR" sz="17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exe</a:t>
            </a:r>
            <a:r>
              <a:rPr lang="pt-BR" sz="17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indica que o jogo foi exportado diretamente pela </a:t>
            </a:r>
            <a:r>
              <a:rPr lang="pt-BR" sz="17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engine</a:t>
            </a:r>
            <a:r>
              <a:rPr lang="pt-BR" sz="17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t-BR" sz="17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Godot</a:t>
            </a:r>
            <a:r>
              <a:rPr lang="pt-BR" sz="17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para a plataforma Windows.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7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 processo de exportação da </a:t>
            </a:r>
            <a:r>
              <a:rPr lang="pt-BR" sz="17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Godot</a:t>
            </a:r>
            <a:r>
              <a:rPr lang="pt-BR" sz="17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envolve a configuração de um perfil de exportação (incluindo ajustes para gráficos, som, etc.) e a geração de um binário executável com os recursos do jogo empacotados.</a:t>
            </a:r>
          </a:p>
        </p:txBody>
      </p:sp>
    </p:spTree>
    <p:extLst>
      <p:ext uri="{BB962C8B-B14F-4D97-AF65-F5344CB8AC3E}">
        <p14:creationId xmlns:p14="http://schemas.microsoft.com/office/powerpoint/2010/main" val="1788512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4159AE-F0D8-4630-A15E-62FC6319A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Nave controlada por IA Baseada em Regras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D10465B-DA16-4FD7-B12E-EEF1D5F634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/>
              <a:t>Por que foi escolhida?</a:t>
            </a:r>
          </a:p>
          <a:p>
            <a:pPr>
              <a:buClrTx/>
            </a:pPr>
            <a:r>
              <a:rPr lang="pt-BR" dirty="0"/>
              <a:t>Uma IA com base em regras funciona localmente, sem necessidade de conectividade ou servidores externos.</a:t>
            </a:r>
          </a:p>
          <a:p>
            <a:pPr>
              <a:buClrTx/>
            </a:pPr>
            <a:r>
              <a:rPr lang="pt-BR" dirty="0"/>
              <a:t>Não exige treinamento da IA.</a:t>
            </a:r>
          </a:p>
          <a:p>
            <a:pPr marL="0" indent="0">
              <a:buNone/>
            </a:pPr>
            <a:r>
              <a:rPr lang="pt-BR" dirty="0"/>
              <a:t>Métodos mais complexos, como aprendizado de máquina, muitas vezes exigem acesso à internet para:</a:t>
            </a:r>
          </a:p>
          <a:p>
            <a:pPr>
              <a:buClrTx/>
              <a:buFont typeface="Arial" panose="020B0604020202020204" pitchFamily="34" charset="0"/>
              <a:buChar char="•"/>
            </a:pPr>
            <a:r>
              <a:rPr lang="pt-BR" dirty="0"/>
              <a:t>Atualização de modelos.</a:t>
            </a:r>
          </a:p>
          <a:p>
            <a:pPr>
              <a:buClrTx/>
              <a:buFont typeface="Arial" panose="020B0604020202020204" pitchFamily="34" charset="0"/>
              <a:buChar char="•"/>
            </a:pPr>
            <a:r>
              <a:rPr lang="pt-BR" dirty="0"/>
              <a:t>Requisições a APIs externas.</a:t>
            </a:r>
          </a:p>
          <a:p>
            <a:pPr>
              <a:buClrTx/>
              <a:buFont typeface="Arial" panose="020B0604020202020204" pitchFamily="34" charset="0"/>
              <a:buChar char="•"/>
            </a:pPr>
            <a:r>
              <a:rPr lang="pt-BR" dirty="0"/>
              <a:t>Coleta e processamento de dados para melhorar o desempenho.</a:t>
            </a:r>
          </a:p>
          <a:p>
            <a:endParaRPr lang="pt-BR" dirty="0"/>
          </a:p>
          <a:p>
            <a:pPr marL="0" indent="0">
              <a:buNone/>
            </a:pPr>
            <a:endParaRPr lang="pt-BR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4D79EA82-0321-404B-9F6B-1A6612AA7D30}"/>
              </a:ext>
            </a:extLst>
          </p:cNvPr>
          <p:cNvSpPr txBox="1"/>
          <p:nvPr/>
        </p:nvSpPr>
        <p:spPr>
          <a:xfrm>
            <a:off x="3887923" y="1585251"/>
            <a:ext cx="13681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rgbClr val="FF0000"/>
                </a:solidFill>
              </a:rPr>
              <a:t>*Secreta*</a:t>
            </a:r>
          </a:p>
        </p:txBody>
      </p:sp>
    </p:spTree>
    <p:extLst>
      <p:ext uri="{BB962C8B-B14F-4D97-AF65-F5344CB8AC3E}">
        <p14:creationId xmlns:p14="http://schemas.microsoft.com/office/powerpoint/2010/main" val="355042941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4159AE-F0D8-4630-A15E-62FC6319A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Nave controlada por IA Baseada em Regras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D10465B-DA16-4FD7-B12E-EEF1D5F634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/>
              <a:t>Por que é bom?</a:t>
            </a:r>
          </a:p>
          <a:p>
            <a:pPr>
              <a:buClrTx/>
            </a:pPr>
            <a:r>
              <a:rPr lang="pt-BR" dirty="0"/>
              <a:t>A IA baseada em regras é determinística, ou seja, o comportamento é controlado diretamente pelo desenvolvedor.</a:t>
            </a:r>
          </a:p>
          <a:p>
            <a:pPr>
              <a:buClrTx/>
            </a:pPr>
            <a:r>
              <a:rPr lang="pt-BR" dirty="0"/>
              <a:t>Não exige bibliotecas ou recursos adicionais, garantindo que o jogo rode em máquinas com recursos limitados.</a:t>
            </a:r>
          </a:p>
          <a:p>
            <a:pPr>
              <a:buClrTx/>
            </a:pPr>
            <a:r>
              <a:rPr lang="pt-BR" dirty="0"/>
              <a:t>A IA baseada em regras é leve e não exige grande capacidade de processamento.</a:t>
            </a:r>
          </a:p>
        </p:txBody>
      </p:sp>
    </p:spTree>
    <p:extLst>
      <p:ext uri="{BB962C8B-B14F-4D97-AF65-F5344CB8AC3E}">
        <p14:creationId xmlns:p14="http://schemas.microsoft.com/office/powerpoint/2010/main" val="854555159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4159AE-F0D8-4630-A15E-62FC6319A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Nave controlada por IA Baseada em Regras 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71565686-1959-428C-B36A-2F2945FBAC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916832"/>
            <a:ext cx="6358198" cy="1693834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15DA3EDC-7E5C-41E1-9104-29283BD802B7}"/>
              </a:ext>
            </a:extLst>
          </p:cNvPr>
          <p:cNvSpPr txBox="1"/>
          <p:nvPr/>
        </p:nvSpPr>
        <p:spPr>
          <a:xfrm>
            <a:off x="429996" y="1169846"/>
            <a:ext cx="65527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A nave se move em uma direção (</a:t>
            </a:r>
            <a:r>
              <a:rPr lang="pt-BR" dirty="0" err="1"/>
              <a:t>target_direction</a:t>
            </a:r>
            <a:r>
              <a:rPr lang="pt-BR" dirty="0"/>
              <a:t>) e ajusta automaticamente essa direção ao atingir os limites da tela: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E56C4A0C-EA34-4ABE-AB59-39D3C5E5E9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743" y="4999476"/>
            <a:ext cx="6358199" cy="864096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1BB09E68-FAE9-4748-ADBF-62EC3FEDC5EC}"/>
              </a:ext>
            </a:extLst>
          </p:cNvPr>
          <p:cNvSpPr txBox="1"/>
          <p:nvPr/>
        </p:nvSpPr>
        <p:spPr>
          <a:xfrm>
            <a:off x="442952" y="4293096"/>
            <a:ext cx="51845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Pequenos ajustes aleatórios são aplicados para evitar movimentos previsíveis:</a:t>
            </a:r>
          </a:p>
        </p:txBody>
      </p:sp>
    </p:spTree>
    <p:extLst>
      <p:ext uri="{BB962C8B-B14F-4D97-AF65-F5344CB8AC3E}">
        <p14:creationId xmlns:p14="http://schemas.microsoft.com/office/powerpoint/2010/main" val="1161847644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4159AE-F0D8-4630-A15E-62FC6319A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Nave controlada por IA Baseada em Regras 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15DA3EDC-7E5C-41E1-9104-29283BD802B7}"/>
              </a:ext>
            </a:extLst>
          </p:cNvPr>
          <p:cNvSpPr txBox="1"/>
          <p:nvPr/>
        </p:nvSpPr>
        <p:spPr>
          <a:xfrm>
            <a:off x="429996" y="1471889"/>
            <a:ext cx="65527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A nave dispara lasers com uma chance de 10% a cada frame: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1BB09E68-FAE9-4748-ADBF-62EC3FEDC5EC}"/>
              </a:ext>
            </a:extLst>
          </p:cNvPr>
          <p:cNvSpPr txBox="1"/>
          <p:nvPr/>
        </p:nvSpPr>
        <p:spPr>
          <a:xfrm>
            <a:off x="429996" y="3228975"/>
            <a:ext cx="51845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O laser é gerado a partir de uma cena pré-carregada (PRE_LAZER) e posicionado na localização atual da nave: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C057B03-28F7-47A7-AC0D-59BD2DABE5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2027579"/>
            <a:ext cx="3465138" cy="633867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2A7D9C9A-E7AB-4E0E-A336-B4B5322A3B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4221088"/>
            <a:ext cx="5873493" cy="1499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986182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CF7155-6A31-3C21-DC89-1D5282CC98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>
                <a:latin typeface="Open Sans"/>
                <a:ea typeface="Open Sans"/>
                <a:cs typeface="Open Sans"/>
              </a:rPr>
              <a:t>Stack</a:t>
            </a:r>
            <a:r>
              <a:rPr lang="pt-BR" dirty="0">
                <a:latin typeface="Open Sans"/>
                <a:ea typeface="Open Sans"/>
                <a:cs typeface="Open Sans"/>
              </a:rPr>
              <a:t> Tecnológica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B7075DA-679E-64B3-620E-D6B8EEFEA1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45720" tIns="45720" rIns="45720" bIns="45720" rtlCol="0" anchor="t">
            <a:normAutofit/>
          </a:bodyPr>
          <a:lstStyle/>
          <a:p>
            <a:pPr marL="185420" indent="-185420"/>
            <a:r>
              <a:rPr lang="pt-BR" dirty="0" err="1">
                <a:latin typeface="Open Sans"/>
                <a:ea typeface="Open Sans"/>
                <a:cs typeface="Open Sans"/>
              </a:rPr>
              <a:t>Engine</a:t>
            </a:r>
            <a:r>
              <a:rPr lang="pt-BR" dirty="0">
                <a:latin typeface="Open Sans"/>
                <a:ea typeface="Open Sans"/>
                <a:cs typeface="Open Sans"/>
              </a:rPr>
              <a:t>: </a:t>
            </a:r>
            <a:r>
              <a:rPr lang="pt-BR" dirty="0" err="1">
                <a:latin typeface="Open Sans"/>
                <a:ea typeface="Open Sans"/>
                <a:cs typeface="Open Sans"/>
              </a:rPr>
              <a:t>Godot</a:t>
            </a:r>
            <a:endParaRPr lang="pt-BR" dirty="0"/>
          </a:p>
          <a:p>
            <a:pPr marL="185420" indent="-185420">
              <a:spcAft>
                <a:spcPts val="112"/>
              </a:spcAft>
            </a:pPr>
            <a:r>
              <a:rPr lang="pt-BR" dirty="0">
                <a:latin typeface="Open Sans"/>
                <a:ea typeface="Open Sans"/>
                <a:cs typeface="Open Sans"/>
              </a:rPr>
              <a:t>Linguagem de Script: </a:t>
            </a:r>
            <a:r>
              <a:rPr lang="pt-BR" dirty="0" err="1">
                <a:latin typeface="Open Sans"/>
                <a:ea typeface="Open Sans"/>
                <a:cs typeface="Open Sans"/>
              </a:rPr>
              <a:t>GDScript</a:t>
            </a:r>
            <a:endParaRPr lang="pt-BR" dirty="0">
              <a:latin typeface="Open Sans"/>
              <a:ea typeface="Open Sans"/>
              <a:cs typeface="Open Sans"/>
            </a:endParaRPr>
          </a:p>
          <a:p>
            <a:pPr marL="185420" indent="-185420">
              <a:spcAft>
                <a:spcPts val="112"/>
              </a:spcAft>
            </a:pPr>
            <a:r>
              <a:rPr lang="pt-BR" dirty="0">
                <a:latin typeface="Open Sans"/>
                <a:ea typeface="Open Sans"/>
                <a:cs typeface="Open Sans"/>
              </a:rPr>
              <a:t>Ferramentas adicionais: </a:t>
            </a:r>
            <a:r>
              <a:rPr lang="pt-BR" dirty="0" err="1">
                <a:solidFill>
                  <a:srgbClr val="0070C0"/>
                </a:solidFill>
                <a:latin typeface="Open Sans"/>
                <a:ea typeface="Open Sans"/>
                <a:cs typeface="Open San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Trello</a:t>
            </a:r>
            <a:r>
              <a:rPr lang="pt-BR" dirty="0">
                <a:latin typeface="Open Sans"/>
                <a:ea typeface="Open Sans"/>
                <a:cs typeface="Open Sans"/>
              </a:rPr>
              <a:t> para organização e </a:t>
            </a:r>
            <a:r>
              <a:rPr lang="pt-BR" dirty="0" err="1">
                <a:latin typeface="Open Sans"/>
                <a:ea typeface="Open Sans"/>
                <a:cs typeface="Open Sans"/>
              </a:rPr>
              <a:t>Git</a:t>
            </a:r>
            <a:r>
              <a:rPr lang="pt-BR" dirty="0">
                <a:latin typeface="Open Sans"/>
                <a:ea typeface="Open Sans"/>
                <a:cs typeface="Open Sans"/>
              </a:rPr>
              <a:t> para controle da versão.</a:t>
            </a:r>
          </a:p>
        </p:txBody>
      </p:sp>
    </p:spTree>
    <p:extLst>
      <p:ext uri="{BB962C8B-B14F-4D97-AF65-F5344CB8AC3E}">
        <p14:creationId xmlns:p14="http://schemas.microsoft.com/office/powerpoint/2010/main" val="4221906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4159AE-F0D8-4630-A15E-62FC6319A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Nave controlada por IA Baseada em Regras 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15DA3EDC-7E5C-41E1-9104-29283BD802B7}"/>
              </a:ext>
            </a:extLst>
          </p:cNvPr>
          <p:cNvSpPr txBox="1"/>
          <p:nvPr/>
        </p:nvSpPr>
        <p:spPr>
          <a:xfrm>
            <a:off x="429996" y="1257504"/>
            <a:ext cx="65527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A direção da nave muda aleatoriamente a cada 2 a 3,5 segundos: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1BB09E68-FAE9-4748-ADBF-62EC3FEDC5EC}"/>
              </a:ext>
            </a:extLst>
          </p:cNvPr>
          <p:cNvSpPr txBox="1"/>
          <p:nvPr/>
        </p:nvSpPr>
        <p:spPr>
          <a:xfrm>
            <a:off x="395534" y="3498939"/>
            <a:ext cx="51845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A IA detecta colisões com asteroides e imprime uma mensagem no console: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34587B5-8F58-43B5-812F-53FA91FCB3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723" y="1734862"/>
            <a:ext cx="6011149" cy="1331812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02995B38-A30F-41DA-8D66-F7ABD29E73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345" y="4222273"/>
            <a:ext cx="6395891" cy="1222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523902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Open Sans"/>
                <a:ea typeface="Open Sans"/>
                <a:cs typeface="Open Sans"/>
              </a:rPr>
              <a:t>Jogos que utilizam essa IA</a:t>
            </a:r>
            <a:endParaRPr lang="pt-BR" dirty="0"/>
          </a:p>
        </p:txBody>
      </p:sp>
      <p:sp>
        <p:nvSpPr>
          <p:cNvPr id="4" name="Espaço Reservado para Conteúdo 3"/>
          <p:cNvSpPr>
            <a:spLocks noGrp="1"/>
          </p:cNvSpPr>
          <p:nvPr>
            <p:ph idx="1"/>
          </p:nvPr>
        </p:nvSpPr>
        <p:spPr>
          <a:xfrm>
            <a:off x="1676633" y="4858935"/>
            <a:ext cx="1398243" cy="364272"/>
          </a:xfrm>
        </p:spPr>
        <p:txBody>
          <a:bodyPr vert="horz" lIns="45720" tIns="45720" rIns="45720" bIns="45720" rtlCol="0" anchor="t">
            <a:normAutofit fontScale="92500" lnSpcReduction="20000"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pt-BR" dirty="0" err="1">
                <a:latin typeface="Open Sans"/>
                <a:ea typeface="Open Sans"/>
                <a:cs typeface="Open Sans"/>
              </a:rPr>
              <a:t>Flappy</a:t>
            </a:r>
            <a:r>
              <a:rPr lang="pt-BR" dirty="0">
                <a:latin typeface="Open Sans"/>
                <a:ea typeface="Open Sans"/>
                <a:cs typeface="Open Sans"/>
              </a:rPr>
              <a:t> Bird</a:t>
            </a:r>
          </a:p>
          <a:p>
            <a:pPr marL="0" indent="0">
              <a:lnSpc>
                <a:spcPct val="100000"/>
              </a:lnSpc>
              <a:buNone/>
            </a:pPr>
            <a:endParaRPr lang="pt-BR" dirty="0">
              <a:latin typeface="Open Sans"/>
              <a:ea typeface="Open Sans"/>
              <a:cs typeface="Open Sans"/>
            </a:endParaRPr>
          </a:p>
          <a:p>
            <a:pPr marL="0" indent="0">
              <a:lnSpc>
                <a:spcPct val="100000"/>
              </a:lnSpc>
              <a:buNone/>
            </a:pPr>
            <a:endParaRPr lang="pt-BR" dirty="0">
              <a:latin typeface="Open Sans"/>
              <a:ea typeface="Open Sans"/>
              <a:cs typeface="Open Sans"/>
            </a:endParaRPr>
          </a:p>
          <a:p>
            <a:pPr marL="0" indent="0">
              <a:lnSpc>
                <a:spcPct val="100000"/>
              </a:lnSpc>
              <a:buNone/>
            </a:pPr>
            <a:endParaRPr lang="pt-BR" dirty="0">
              <a:latin typeface="Open Sans"/>
              <a:ea typeface="Open Sans"/>
              <a:cs typeface="Open Sans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C05C8351-7B2E-4011-8E01-5E1DFC8E7E43}"/>
              </a:ext>
            </a:extLst>
          </p:cNvPr>
          <p:cNvSpPr txBox="1"/>
          <p:nvPr/>
        </p:nvSpPr>
        <p:spPr>
          <a:xfrm>
            <a:off x="5981050" y="4848711"/>
            <a:ext cx="1960793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9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Geometry</a:t>
            </a:r>
            <a:r>
              <a:rPr lang="pt-BR" sz="19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Dash</a:t>
            </a:r>
          </a:p>
        </p:txBody>
      </p:sp>
      <p:pic>
        <p:nvPicPr>
          <p:cNvPr id="5122" name="Picture 2" descr="Flappy Bird retornará oficialmente após 10 anos fora do ar">
            <a:extLst>
              <a:ext uri="{FF2B5EF4-FFF2-40B4-BE49-F238E27FC236}">
                <a16:creationId xmlns:a16="http://schemas.microsoft.com/office/drawing/2014/main" id="{222DA844-7700-4953-B09D-37406F6593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4" y="1752909"/>
            <a:ext cx="3960442" cy="2910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Geometry Game 📐 Jogue na CrazyGames">
            <a:extLst>
              <a:ext uri="{FF2B5EF4-FFF2-40B4-BE49-F238E27FC236}">
                <a16:creationId xmlns:a16="http://schemas.microsoft.com/office/drawing/2014/main" id="{1DE7A3DE-9A96-4061-8AAD-FFF600AFD0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1226" y="1807836"/>
            <a:ext cx="3960442" cy="2910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2846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EAF651-886C-4F69-87F2-C0047A63B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Geração Procedural do Background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478477E-CEFF-4790-B7FC-16A4597B40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534" y="1509160"/>
            <a:ext cx="8352929" cy="638944"/>
          </a:xfrm>
        </p:spPr>
        <p:txBody>
          <a:bodyPr>
            <a:normAutofit/>
          </a:bodyPr>
          <a:lstStyle/>
          <a:p>
            <a:pPr marL="0" indent="0" algn="ctr">
              <a:buClrTx/>
              <a:buNone/>
            </a:pPr>
            <a:r>
              <a:rPr lang="pt-BR" sz="1900" dirty="0"/>
              <a:t>A geração procedural usa </a:t>
            </a:r>
            <a:r>
              <a:rPr lang="pt-BR" sz="1900" b="1" dirty="0"/>
              <a:t>matemática determinística</a:t>
            </a:r>
            <a:r>
              <a:rPr lang="pt-BR" sz="1900" dirty="0"/>
              <a:t> e </a:t>
            </a:r>
            <a:r>
              <a:rPr lang="pt-BR" sz="1900" b="1" dirty="0"/>
              <a:t>aleatoriedade controlada</a:t>
            </a:r>
            <a:r>
              <a:rPr lang="pt-BR" sz="1900" dirty="0"/>
              <a:t> para criar o fundo.</a:t>
            </a:r>
          </a:p>
          <a:p>
            <a:endParaRPr lang="pt-BR" sz="1900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DB3DC91-BF2C-4830-AB14-8F3561D0B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4" y="3429000"/>
            <a:ext cx="6666866" cy="1562546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C0D09C05-4E74-43D7-BA83-E94A86CBFBAE}"/>
              </a:ext>
            </a:extLst>
          </p:cNvPr>
          <p:cNvSpPr txBox="1"/>
          <p:nvPr/>
        </p:nvSpPr>
        <p:spPr>
          <a:xfrm>
            <a:off x="395534" y="2604550"/>
            <a:ext cx="712879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7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 código cria uma textura 2D (</a:t>
            </a:r>
            <a:r>
              <a:rPr lang="pt-BR" sz="17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Image</a:t>
            </a:r>
            <a:r>
              <a:rPr lang="pt-BR" sz="17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 de tamanho fixo (1024x1024 pixels) para servir como base do background:</a:t>
            </a:r>
          </a:p>
        </p:txBody>
      </p:sp>
    </p:spTree>
    <p:extLst>
      <p:ext uri="{BB962C8B-B14F-4D97-AF65-F5344CB8AC3E}">
        <p14:creationId xmlns:p14="http://schemas.microsoft.com/office/powerpoint/2010/main" val="1391308891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EAF651-886C-4F69-87F2-C0047A63B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Geração Procedural do Background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478477E-CEFF-4790-B7FC-16A4597B40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534" y="1174978"/>
            <a:ext cx="8352929" cy="638944"/>
          </a:xfrm>
        </p:spPr>
        <p:txBody>
          <a:bodyPr>
            <a:normAutofit/>
          </a:bodyPr>
          <a:lstStyle/>
          <a:p>
            <a:pPr marL="0" indent="0">
              <a:buClrTx/>
              <a:buNone/>
            </a:pPr>
            <a:r>
              <a:rPr lang="pt-BR" sz="1700" dirty="0"/>
              <a:t>A textura é preenchida com um gradiente suave de cor do topo para a base, interpolando entre dois tons:</a:t>
            </a:r>
            <a:endParaRPr lang="pt-BR" sz="1900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C0D09C05-4E74-43D7-BA83-E94A86CBFBAE}"/>
              </a:ext>
            </a:extLst>
          </p:cNvPr>
          <p:cNvSpPr txBox="1"/>
          <p:nvPr/>
        </p:nvSpPr>
        <p:spPr>
          <a:xfrm>
            <a:off x="323528" y="2969657"/>
            <a:ext cx="712879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Adição de Estrelas: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Um número fixo de estrelas (200) é adicionado em posições aleatórias. Cada estrela tem: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Cor aleatória (brilho variando entre 50% e 100%).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Um raio fixo que é desenhado como um círculo: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723CEC04-14F7-4979-B53E-D165082D1B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796051"/>
            <a:ext cx="8640958" cy="860396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2188716A-308C-43BF-A016-7840A07932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4" y="4437112"/>
            <a:ext cx="7984249" cy="1584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468896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EAF651-886C-4F69-87F2-C0047A63B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Geração Procedural do Background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478477E-CEFF-4790-B7FC-16A4597B40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534" y="1174978"/>
            <a:ext cx="8352929" cy="638944"/>
          </a:xfrm>
        </p:spPr>
        <p:txBody>
          <a:bodyPr>
            <a:normAutofit/>
          </a:bodyPr>
          <a:lstStyle/>
          <a:p>
            <a:pPr marL="0" indent="0">
              <a:buClrTx/>
              <a:buNone/>
            </a:pPr>
            <a:r>
              <a:rPr lang="pt-BR" sz="1700" dirty="0"/>
              <a:t>Após criar e preencher a textura, ela é convertida em uma </a:t>
            </a:r>
            <a:r>
              <a:rPr lang="pt-BR" sz="1700" dirty="0" err="1"/>
              <a:t>ImageTexture</a:t>
            </a:r>
            <a:r>
              <a:rPr lang="pt-BR" sz="1700" dirty="0"/>
              <a:t> e aplicada ao fundo do jogo:</a:t>
            </a:r>
            <a:endParaRPr lang="pt-BR" sz="1900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C0D09C05-4E74-43D7-BA83-E94A86CBFBAE}"/>
              </a:ext>
            </a:extLst>
          </p:cNvPr>
          <p:cNvSpPr txBox="1"/>
          <p:nvPr/>
        </p:nvSpPr>
        <p:spPr>
          <a:xfrm>
            <a:off x="323528" y="3510381"/>
            <a:ext cx="71287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 função _</a:t>
            </a:r>
            <a:r>
              <a:rPr lang="pt-BR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draw_star</a:t>
            </a:r>
            <a:r>
              <a:rPr lang="pt-BR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desenha estrelas como círculos usando o cálculo de raio para verificar quais pixels devem ser preenchidos: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510847C-93EE-4B31-B42B-48678BE324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2" y="1813922"/>
            <a:ext cx="5351795" cy="1323438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B248C998-5044-4548-A732-642478C637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4134034"/>
            <a:ext cx="8533744" cy="1815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712516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1A3D83F-0252-0853-0FA3-AC60E1048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133177"/>
            <a:ext cx="8352930" cy="1499616"/>
          </a:xfrm>
        </p:spPr>
        <p:txBody>
          <a:bodyPr/>
          <a:lstStyle/>
          <a:p>
            <a:r>
              <a:rPr lang="pt-BR" dirty="0">
                <a:latin typeface="Open Sans"/>
                <a:ea typeface="Open Sans"/>
                <a:cs typeface="Open Sans"/>
              </a:rPr>
              <a:t>Apresentação do software</a:t>
            </a:r>
            <a:endParaRPr lang="pt-BR" dirty="0"/>
          </a:p>
        </p:txBody>
      </p:sp>
      <p:pic>
        <p:nvPicPr>
          <p:cNvPr id="6" name="Gravação de tela 2 (online-video-cutter.com)">
            <a:hlinkClick r:id="" action="ppaction://media"/>
            <a:extLst>
              <a:ext uri="{FF2B5EF4-FFF2-40B4-BE49-F238E27FC236}">
                <a16:creationId xmlns:a16="http://schemas.microsoft.com/office/drawing/2014/main" id="{A827EC5A-69D1-4EA7-BB5C-3BA223C66A8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35038" t="1000" r="35825"/>
          <a:stretch/>
        </p:blipFill>
        <p:spPr>
          <a:xfrm>
            <a:off x="3138573" y="548680"/>
            <a:ext cx="2866854" cy="547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545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16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EEC86C-A580-C105-9BC7-474F74957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Open Sans"/>
                <a:ea typeface="Open Sans"/>
                <a:cs typeface="Open Sans"/>
              </a:rPr>
              <a:t>Desafios e Aprendizados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59FB273-C98A-371F-64DD-9B525295C8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536" y="2286000"/>
            <a:ext cx="8352929" cy="1647056"/>
          </a:xfrm>
        </p:spPr>
        <p:txBody>
          <a:bodyPr vert="horz" lIns="45720" tIns="45720" rIns="45720" bIns="45720" rtlCol="0" anchor="t">
            <a:normAutofit/>
          </a:bodyPr>
          <a:lstStyle/>
          <a:p>
            <a:pPr marL="185420" indent="-185420"/>
            <a:r>
              <a:rPr lang="pt-BR" dirty="0">
                <a:latin typeface="Open Sans"/>
                <a:ea typeface="Open Sans"/>
                <a:cs typeface="Open Sans"/>
              </a:rPr>
              <a:t>O maior desafio, foi programar a geração procedural do cenário, implementar a IA de Regras em uma Nave e sincronizar as sprites.</a:t>
            </a:r>
          </a:p>
          <a:p>
            <a:pPr marL="0" indent="0">
              <a:buNone/>
            </a:pPr>
            <a:endParaRPr lang="pt-BR" dirty="0">
              <a:latin typeface="Open Sans"/>
              <a:ea typeface="Open Sans"/>
              <a:cs typeface="Open Sans"/>
            </a:endParaRPr>
          </a:p>
          <a:p>
            <a:pPr marL="185420" indent="-185420">
              <a:spcAft>
                <a:spcPts val="112"/>
              </a:spcAft>
            </a:pPr>
            <a:r>
              <a:rPr lang="pt-BR" dirty="0">
                <a:latin typeface="Open Sans"/>
                <a:ea typeface="Open Sans"/>
                <a:cs typeface="Open Sans"/>
              </a:rPr>
              <a:t>Descobri a IA Baseada em Regras.  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55373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4ECAAE-C2ED-921F-F8D3-3E638B3EC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Open Sans"/>
                <a:ea typeface="Open Sans"/>
                <a:cs typeface="Open Sans"/>
              </a:rPr>
              <a:t>Trabalhos Futuros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1397D4E-C032-12E8-8187-9424B24703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534" y="2389448"/>
            <a:ext cx="8352929" cy="2079104"/>
          </a:xfrm>
        </p:spPr>
        <p:txBody>
          <a:bodyPr vert="horz" lIns="45720" tIns="45720" rIns="45720" bIns="45720" rtlCol="0" anchor="t">
            <a:normAutofit/>
          </a:bodyPr>
          <a:lstStyle/>
          <a:p>
            <a:pPr marL="185420" indent="-185420">
              <a:buClrTx/>
            </a:pPr>
            <a:r>
              <a:rPr lang="pt-BR" dirty="0">
                <a:latin typeface="Open Sans"/>
                <a:ea typeface="Open Sans"/>
                <a:cs typeface="Open Sans"/>
              </a:rPr>
              <a:t>Aprimoramento da IA: Tornar a nave aliada mais responsiva e estratégica.</a:t>
            </a:r>
          </a:p>
          <a:p>
            <a:pPr marL="185420" indent="-185420">
              <a:buClrTx/>
            </a:pPr>
            <a:r>
              <a:rPr lang="pt-BR" dirty="0">
                <a:latin typeface="Open Sans"/>
                <a:ea typeface="Open Sans"/>
                <a:cs typeface="Open Sans"/>
              </a:rPr>
              <a:t>Expansão dos Cenários: Adicionar novas variações de mapas gerados </a:t>
            </a:r>
            <a:r>
              <a:rPr lang="pt-BR" dirty="0" err="1">
                <a:latin typeface="Open Sans"/>
                <a:ea typeface="Open Sans"/>
                <a:cs typeface="Open Sans"/>
              </a:rPr>
              <a:t>proceduralmente</a:t>
            </a:r>
            <a:r>
              <a:rPr lang="pt-BR" dirty="0">
                <a:latin typeface="Open Sans"/>
                <a:ea typeface="Open Sans"/>
                <a:cs typeface="Open Sans"/>
              </a:rPr>
              <a:t>.</a:t>
            </a:r>
          </a:p>
          <a:p>
            <a:pPr marL="185420" indent="-185420">
              <a:buClrTx/>
            </a:pPr>
            <a:r>
              <a:rPr lang="pt-BR" dirty="0">
                <a:latin typeface="Open Sans"/>
                <a:ea typeface="Open Sans"/>
                <a:cs typeface="Open Sans"/>
              </a:rPr>
              <a:t>Melhoria na Otimização: Reduzir ainda mais o consumo de recursos.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89772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227D34-F406-4A90-8D7D-EB998807D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Por que </a:t>
            </a:r>
            <a:r>
              <a:rPr lang="pt-BR" dirty="0" err="1"/>
              <a:t>Godot</a:t>
            </a:r>
            <a:r>
              <a:rPr lang="pt-BR" dirty="0"/>
              <a:t>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518C746-8CB9-45E3-9B52-62970CEE77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Afinidade</a:t>
            </a:r>
          </a:p>
          <a:p>
            <a:r>
              <a:rPr lang="pt-BR" dirty="0"/>
              <a:t>Interface Intuitiva</a:t>
            </a:r>
          </a:p>
          <a:p>
            <a:r>
              <a:rPr lang="pt-BR" dirty="0"/>
              <a:t>Gratuidade</a:t>
            </a:r>
          </a:p>
          <a:p>
            <a:endParaRPr lang="pt-BR" dirty="0"/>
          </a:p>
        </p:txBody>
      </p:sp>
      <p:sp>
        <p:nvSpPr>
          <p:cNvPr id="4" name="AutoShape 2" descr="Godot – Wikipédia, a enciclopédia livre">
            <a:extLst>
              <a:ext uri="{FF2B5EF4-FFF2-40B4-BE49-F238E27FC236}">
                <a16:creationId xmlns:a16="http://schemas.microsoft.com/office/drawing/2014/main" id="{4DC933D1-D5C8-4A92-9596-991C528CEDF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1448544" cy="1448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028" name="Picture 4" descr="Godot Engine | Logopedia | Fandom">
            <a:extLst>
              <a:ext uri="{FF2B5EF4-FFF2-40B4-BE49-F238E27FC236}">
                <a16:creationId xmlns:a16="http://schemas.microsoft.com/office/drawing/2014/main" id="{73586227-EE19-4D49-9E34-D077488564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3644846"/>
            <a:ext cx="4642329" cy="1872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7250618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Open Sans"/>
                <a:ea typeface="Open Sans"/>
                <a:cs typeface="Open Sans"/>
              </a:rPr>
              <a:t>Motivação</a:t>
            </a:r>
            <a:endParaRPr lang="pt-BR" dirty="0"/>
          </a:p>
        </p:txBody>
      </p:sp>
      <p:sp>
        <p:nvSpPr>
          <p:cNvPr id="4" name="Espaço Reservado para Conteúdo 3"/>
          <p:cNvSpPr>
            <a:spLocks noGrp="1"/>
          </p:cNvSpPr>
          <p:nvPr>
            <p:ph idx="1"/>
          </p:nvPr>
        </p:nvSpPr>
        <p:spPr>
          <a:xfrm>
            <a:off x="395534" y="2189144"/>
            <a:ext cx="8352929" cy="2479712"/>
          </a:xfrm>
        </p:spPr>
        <p:txBody>
          <a:bodyPr vert="horz" lIns="45720" tIns="45720" rIns="45720" bIns="45720" rtlCol="0" anchor="t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pt-BR" dirty="0">
                <a:latin typeface="Open Sans"/>
                <a:ea typeface="Open Sans"/>
                <a:cs typeface="Open Sans"/>
              </a:rPr>
              <a:t>Com a crescente relevância de tecnologias como a IA e geração procedural, o projeto demonstra como esses avanços podem ser aplicados para criar experiências de aprendizado personalizadas e envolventes. Além disso, a interação com uma nave controlada por IA SEM NECESSIDADE de CONEXÃO COM INTERNET, oferece ao jogador suporte estratégico durante a partida.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22333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Open Sans"/>
                <a:ea typeface="Open Sans"/>
                <a:cs typeface="Open Sans"/>
              </a:rPr>
              <a:t>Inspiração</a:t>
            </a:r>
            <a:endParaRPr lang="pt-BR" dirty="0"/>
          </a:p>
        </p:txBody>
      </p:sp>
      <p:sp>
        <p:nvSpPr>
          <p:cNvPr id="4" name="Espaço Reservado para Conteúdo 3"/>
          <p:cNvSpPr>
            <a:spLocks noGrp="1"/>
          </p:cNvSpPr>
          <p:nvPr>
            <p:ph idx="1"/>
          </p:nvPr>
        </p:nvSpPr>
        <p:spPr>
          <a:xfrm>
            <a:off x="1589581" y="4869160"/>
            <a:ext cx="2016226" cy="364272"/>
          </a:xfrm>
        </p:spPr>
        <p:txBody>
          <a:bodyPr vert="horz" lIns="45720" tIns="45720" rIns="45720" bIns="45720" rtlCol="0" anchor="t">
            <a:normAutofit fontScale="92500" lnSpcReduction="20000"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pt-BR" dirty="0" err="1">
                <a:latin typeface="Open Sans"/>
                <a:ea typeface="Open Sans"/>
                <a:cs typeface="Open Sans"/>
              </a:rPr>
              <a:t>Asteroids</a:t>
            </a:r>
            <a:r>
              <a:rPr lang="pt-BR" dirty="0">
                <a:latin typeface="Open Sans"/>
                <a:ea typeface="Open Sans"/>
                <a:cs typeface="Open Sans"/>
              </a:rPr>
              <a:t>, Atari</a:t>
            </a:r>
          </a:p>
          <a:p>
            <a:pPr marL="0" indent="0">
              <a:lnSpc>
                <a:spcPct val="100000"/>
              </a:lnSpc>
              <a:buNone/>
            </a:pPr>
            <a:endParaRPr lang="pt-BR" dirty="0">
              <a:latin typeface="Open Sans"/>
              <a:ea typeface="Open Sans"/>
              <a:cs typeface="Open Sans"/>
            </a:endParaRPr>
          </a:p>
          <a:p>
            <a:pPr marL="0" indent="0">
              <a:lnSpc>
                <a:spcPct val="100000"/>
              </a:lnSpc>
              <a:buNone/>
            </a:pPr>
            <a:endParaRPr lang="pt-BR" dirty="0">
              <a:latin typeface="Open Sans"/>
              <a:ea typeface="Open Sans"/>
              <a:cs typeface="Open Sans"/>
            </a:endParaRPr>
          </a:p>
          <a:p>
            <a:pPr marL="0" indent="0">
              <a:lnSpc>
                <a:spcPct val="100000"/>
              </a:lnSpc>
              <a:buNone/>
            </a:pPr>
            <a:endParaRPr lang="pt-BR" dirty="0">
              <a:latin typeface="Open Sans"/>
              <a:ea typeface="Open Sans"/>
              <a:cs typeface="Open Sans"/>
            </a:endParaRPr>
          </a:p>
        </p:txBody>
      </p:sp>
      <p:pic>
        <p:nvPicPr>
          <p:cNvPr id="2050" name="Picture 2" descr="Asteroids, Atari Jogos online">
            <a:extLst>
              <a:ext uri="{FF2B5EF4-FFF2-40B4-BE49-F238E27FC236}">
                <a16:creationId xmlns:a16="http://schemas.microsoft.com/office/drawing/2014/main" id="{093A6513-E298-4B05-BA38-6CD81B02F0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4" y="1772816"/>
            <a:ext cx="3960442" cy="2890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omo ter a versão clássica do Paciência no Windows 10">
            <a:extLst>
              <a:ext uri="{FF2B5EF4-FFF2-40B4-BE49-F238E27FC236}">
                <a16:creationId xmlns:a16="http://schemas.microsoft.com/office/drawing/2014/main" id="{1E93D27D-C97B-472D-9711-EFB8EF8FAD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1226" y="1791572"/>
            <a:ext cx="3960442" cy="2910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C05C8351-7B2E-4011-8E01-5E1DFC8E7E43}"/>
              </a:ext>
            </a:extLst>
          </p:cNvPr>
          <p:cNvSpPr txBox="1"/>
          <p:nvPr/>
        </p:nvSpPr>
        <p:spPr>
          <a:xfrm>
            <a:off x="5743036" y="4848711"/>
            <a:ext cx="2436821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9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Paciência, Microsoft</a:t>
            </a:r>
          </a:p>
        </p:txBody>
      </p:sp>
    </p:spTree>
    <p:extLst>
      <p:ext uri="{BB962C8B-B14F-4D97-AF65-F5344CB8AC3E}">
        <p14:creationId xmlns:p14="http://schemas.microsoft.com/office/powerpoint/2010/main" val="722660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53EC46-1D9E-3327-A481-AD0414CA1F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Requisitos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17A8EFA-EF1F-F481-588E-0340066DF5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534" y="1196752"/>
            <a:ext cx="8352929" cy="4752528"/>
          </a:xfrm>
        </p:spPr>
        <p:txBody>
          <a:bodyPr vert="horz" lIns="45720" tIns="45720" rIns="45720" bIns="45720" rtlCol="0" anchor="t">
            <a:normAutofit fontScale="77500" lnSpcReduction="20000"/>
          </a:bodyPr>
          <a:lstStyle/>
          <a:p>
            <a:pPr>
              <a:lnSpc>
                <a:spcPct val="110000"/>
              </a:lnSpc>
            </a:pPr>
            <a:r>
              <a:rPr dirty="0" err="1"/>
              <a:t>Funcionais</a:t>
            </a:r>
            <a:r>
              <a:rPr dirty="0"/>
              <a:t>:</a:t>
            </a:r>
          </a:p>
          <a:p>
            <a:pPr>
              <a:lnSpc>
                <a:spcPct val="110000"/>
              </a:lnSpc>
            </a:pPr>
            <a:r>
              <a:rPr lang="pt-BR" dirty="0"/>
              <a:t>Menu inicial com opções "Start" e "</a:t>
            </a:r>
            <a:r>
              <a:rPr lang="pt-BR" dirty="0" err="1"/>
              <a:t>Exit</a:t>
            </a:r>
            <a:r>
              <a:rPr lang="pt-BR" dirty="0"/>
              <a:t>".</a:t>
            </a:r>
          </a:p>
          <a:p>
            <a:pPr>
              <a:lnSpc>
                <a:spcPct val="110000"/>
              </a:lnSpc>
            </a:pPr>
            <a:r>
              <a:rPr lang="pt-BR" dirty="0"/>
              <a:t>Sistema de combate com laser que destrói asteroides.</a:t>
            </a:r>
          </a:p>
          <a:p>
            <a:pPr>
              <a:lnSpc>
                <a:spcPct val="110000"/>
              </a:lnSpc>
            </a:pPr>
            <a:r>
              <a:rPr lang="pt-BR" dirty="0"/>
              <a:t>Sistema de pontuação baseado em destruição de asteroides.</a:t>
            </a:r>
          </a:p>
          <a:p>
            <a:pPr>
              <a:lnSpc>
                <a:spcPct val="110000"/>
              </a:lnSpc>
            </a:pPr>
            <a:r>
              <a:rPr lang="pt-BR" dirty="0"/>
              <a:t>O software não deve ter limite de pontuação.</a:t>
            </a:r>
          </a:p>
          <a:p>
            <a:pPr>
              <a:lnSpc>
                <a:spcPct val="110000"/>
              </a:lnSpc>
            </a:pPr>
            <a:r>
              <a:rPr lang="pt-BR" dirty="0"/>
              <a:t>O software deve fazer uma contagem de 3 segundos antes de iniciar o jogo.</a:t>
            </a:r>
          </a:p>
          <a:p>
            <a:pPr>
              <a:lnSpc>
                <a:spcPct val="110000"/>
              </a:lnSpc>
            </a:pPr>
            <a:r>
              <a:rPr lang="pt-BR" dirty="0"/>
              <a:t>O software deve conter som no início do jogo, no disparo do armamento e na explosão dos asteroides</a:t>
            </a:r>
          </a:p>
          <a:p>
            <a:pPr>
              <a:lnSpc>
                <a:spcPct val="110000"/>
              </a:lnSpc>
            </a:pPr>
            <a:endParaRPr dirty="0"/>
          </a:p>
          <a:p>
            <a:pPr>
              <a:lnSpc>
                <a:spcPct val="110000"/>
              </a:lnSpc>
            </a:pPr>
            <a:r>
              <a:rPr dirty="0" err="1"/>
              <a:t>Não</a:t>
            </a:r>
            <a:r>
              <a:rPr dirty="0"/>
              <a:t> </a:t>
            </a:r>
            <a:r>
              <a:rPr dirty="0" err="1"/>
              <a:t>Funcionais</a:t>
            </a:r>
            <a:r>
              <a:rPr dirty="0"/>
              <a:t>:</a:t>
            </a:r>
          </a:p>
          <a:p>
            <a:pPr>
              <a:lnSpc>
                <a:spcPct val="110000"/>
              </a:lnSpc>
            </a:pPr>
            <a:r>
              <a:rPr lang="pt-BR" dirty="0"/>
              <a:t>O jogo deve funcionar completamente offline, sem necessidade de conexão à internet para sua execução.</a:t>
            </a:r>
          </a:p>
          <a:p>
            <a:pPr>
              <a:lnSpc>
                <a:spcPct val="110000"/>
              </a:lnSpc>
            </a:pPr>
            <a:r>
              <a:rPr lang="pt-BR" dirty="0"/>
              <a:t>Desenvolvido na </a:t>
            </a:r>
            <a:r>
              <a:rPr lang="pt-BR" dirty="0" err="1"/>
              <a:t>engine</a:t>
            </a:r>
            <a:r>
              <a:rPr lang="pt-BR" dirty="0"/>
              <a:t> </a:t>
            </a:r>
            <a:r>
              <a:rPr lang="pt-BR" dirty="0" err="1"/>
              <a:t>Godot</a:t>
            </a:r>
            <a:r>
              <a:rPr lang="pt-BR" dirty="0"/>
              <a:t>.</a:t>
            </a:r>
          </a:p>
          <a:p>
            <a:pPr>
              <a:lnSpc>
                <a:spcPct val="110000"/>
              </a:lnSpc>
            </a:pPr>
            <a:r>
              <a:rPr lang="pt-BR" dirty="0"/>
              <a:t>Som no formato WAV para efeitos de disparo, explosões e início do jogo.</a:t>
            </a:r>
          </a:p>
          <a:p>
            <a:pPr>
              <a:lnSpc>
                <a:spcPct val="110000"/>
              </a:lnSpc>
            </a:pPr>
            <a:r>
              <a:rPr lang="pt-BR" dirty="0"/>
              <a:t>Compatível apenas com PC (Windows).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26938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6C544B0-848D-8158-5725-CF387AAD9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Open Sans"/>
                <a:ea typeface="Open Sans"/>
                <a:cs typeface="Open Sans"/>
              </a:rPr>
              <a:t>Pacotes/Metodologia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44A1580-0851-0045-92EC-CC870A25E0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923" y="1090432"/>
            <a:ext cx="1368152" cy="489184"/>
          </a:xfrm>
        </p:spPr>
        <p:txBody>
          <a:bodyPr vert="horz" lIns="45720" tIns="45720" rIns="45720" bIns="45720" rtlCol="0" anchor="t">
            <a:noAutofit/>
          </a:bodyPr>
          <a:lstStyle/>
          <a:p>
            <a:pPr marL="0" indent="0" algn="ctr">
              <a:buNone/>
            </a:pPr>
            <a:r>
              <a:rPr lang="pt-BR" sz="3500" b="1" dirty="0" err="1">
                <a:latin typeface="Open Sans"/>
                <a:ea typeface="Open Sans"/>
                <a:cs typeface="Open San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Trello</a:t>
            </a:r>
            <a:endParaRPr lang="pt-BR" sz="3500" b="1" dirty="0"/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BF829C6C-D979-49D2-A3D2-E02C2B6529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916832"/>
            <a:ext cx="2470104" cy="3976449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0BDFB795-2ACF-47FA-B7A2-55EF9BDD1C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816" y="1916832"/>
            <a:ext cx="2776784" cy="3976448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E33A42A6-4A23-43DB-A6CF-6F4EA8016B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4739" y="1916832"/>
            <a:ext cx="2975126" cy="2160240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4BD82C70-C868-46DF-95C1-79EB5BC3584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4784" y="4246020"/>
            <a:ext cx="2975081" cy="1647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297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CF7155-6A31-3C21-DC89-1D5282CC98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Open Sans"/>
                <a:ea typeface="Open Sans"/>
                <a:cs typeface="Open Sans"/>
              </a:rPr>
              <a:t>Modelagem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B7075DA-679E-64B3-620E-D6B8EEFEA1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5169" y="1112010"/>
            <a:ext cx="6336704" cy="2256557"/>
          </a:xfrm>
        </p:spPr>
        <p:txBody>
          <a:bodyPr vert="horz" lIns="45720" tIns="45720" rIns="45720" bIns="45720" rtlCol="0" anchor="t">
            <a:normAutofit/>
          </a:bodyPr>
          <a:lstStyle/>
          <a:p>
            <a:pPr marL="0" indent="0" algn="ctr">
              <a:lnSpc>
                <a:spcPct val="100000"/>
              </a:lnSpc>
              <a:buClrTx/>
              <a:buNone/>
            </a:pPr>
            <a:r>
              <a:rPr lang="pt-BR" sz="1900" b="1" dirty="0">
                <a:latin typeface="Open Sans"/>
                <a:ea typeface="Open Sans"/>
                <a:cs typeface="Open Sans"/>
              </a:rPr>
              <a:t>Asteroides (asteroid.gd)</a:t>
            </a:r>
          </a:p>
          <a:p>
            <a:pPr>
              <a:lnSpc>
                <a:spcPct val="100000"/>
              </a:lnSpc>
              <a:buClrTx/>
            </a:pPr>
            <a:r>
              <a:rPr lang="pt-BR" sz="1900" dirty="0">
                <a:latin typeface="Open Sans"/>
                <a:ea typeface="Open Sans"/>
                <a:cs typeface="Open Sans"/>
              </a:rPr>
              <a:t>Classe: Node2D</a:t>
            </a:r>
          </a:p>
          <a:p>
            <a:pPr>
              <a:lnSpc>
                <a:spcPct val="100000"/>
              </a:lnSpc>
              <a:buClrTx/>
            </a:pPr>
            <a:r>
              <a:rPr lang="pt-BR" sz="1900" dirty="0">
                <a:latin typeface="Open Sans"/>
                <a:ea typeface="Open Sans"/>
                <a:cs typeface="Open Sans"/>
              </a:rPr>
              <a:t>Estruturas de Dados:</a:t>
            </a:r>
          </a:p>
          <a:p>
            <a:pPr>
              <a:lnSpc>
                <a:spcPct val="100000"/>
              </a:lnSpc>
              <a:buClrTx/>
            </a:pPr>
            <a:r>
              <a:rPr lang="pt-BR" sz="1900" dirty="0" err="1">
                <a:latin typeface="Open Sans"/>
                <a:ea typeface="Open Sans"/>
                <a:cs typeface="Open Sans"/>
              </a:rPr>
              <a:t>chosen</a:t>
            </a:r>
            <a:r>
              <a:rPr lang="pt-BR" sz="1900" dirty="0">
                <a:latin typeface="Open Sans"/>
                <a:ea typeface="Open Sans"/>
                <a:cs typeface="Open Sans"/>
              </a:rPr>
              <a:t>: seleciona o asteroide ativo.</a:t>
            </a:r>
          </a:p>
          <a:p>
            <a:pPr>
              <a:lnSpc>
                <a:spcPct val="100000"/>
              </a:lnSpc>
              <a:buClrTx/>
            </a:pPr>
            <a:r>
              <a:rPr lang="pt-BR" sz="1900" dirty="0" err="1">
                <a:latin typeface="Open Sans"/>
                <a:ea typeface="Open Sans"/>
                <a:cs typeface="Open Sans"/>
              </a:rPr>
              <a:t>velX</a:t>
            </a:r>
            <a:r>
              <a:rPr lang="pt-BR" sz="1900" dirty="0">
                <a:latin typeface="Open Sans"/>
                <a:ea typeface="Open Sans"/>
                <a:cs typeface="Open Sans"/>
              </a:rPr>
              <a:t>, </a:t>
            </a:r>
            <a:r>
              <a:rPr lang="pt-BR" sz="1900" dirty="0" err="1">
                <a:latin typeface="Open Sans"/>
                <a:ea typeface="Open Sans"/>
                <a:cs typeface="Open Sans"/>
              </a:rPr>
              <a:t>velY</a:t>
            </a:r>
            <a:r>
              <a:rPr lang="pt-BR" sz="1900" dirty="0">
                <a:latin typeface="Open Sans"/>
                <a:ea typeface="Open Sans"/>
                <a:cs typeface="Open Sans"/>
              </a:rPr>
              <a:t>: </a:t>
            </a:r>
            <a:r>
              <a:rPr lang="pt-BR" sz="1900" dirty="0" err="1">
                <a:latin typeface="Open Sans"/>
                <a:ea typeface="Open Sans"/>
                <a:cs typeface="Open Sans"/>
              </a:rPr>
              <a:t>Float</a:t>
            </a:r>
            <a:r>
              <a:rPr lang="pt-BR" sz="1900" dirty="0">
                <a:latin typeface="Open Sans"/>
                <a:ea typeface="Open Sans"/>
                <a:cs typeface="Open Sans"/>
              </a:rPr>
              <a:t> para velocidades horizontal e vertical.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B6D13A20-1148-4188-9E32-B12CDC2048C7}"/>
              </a:ext>
            </a:extLst>
          </p:cNvPr>
          <p:cNvSpPr txBox="1"/>
          <p:nvPr/>
        </p:nvSpPr>
        <p:spPr>
          <a:xfrm>
            <a:off x="1655169" y="3368567"/>
            <a:ext cx="6336704" cy="2431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9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Nave (ship.gd)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19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Classe: Node2D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19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Estruturas de Dados: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19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vel</a:t>
            </a:r>
            <a:r>
              <a:rPr lang="pt-BR" sz="19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 </a:t>
            </a:r>
            <a:r>
              <a:rPr lang="pt-BR" sz="19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Float</a:t>
            </a:r>
            <a:r>
              <a:rPr lang="pt-BR" sz="19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para velocidade.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19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life</a:t>
            </a:r>
            <a:r>
              <a:rPr lang="pt-BR" sz="19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 representa a vida da nave.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19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is_game_over</a:t>
            </a:r>
            <a:r>
              <a:rPr lang="pt-BR" sz="19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 Booleano para indicar o estado do jogo.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19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life_bar</a:t>
            </a:r>
            <a:r>
              <a:rPr lang="pt-BR" sz="19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 Objeto para a barra de vida.</a:t>
            </a:r>
          </a:p>
        </p:txBody>
      </p:sp>
    </p:spTree>
    <p:extLst>
      <p:ext uri="{BB962C8B-B14F-4D97-AF65-F5344CB8AC3E}">
        <p14:creationId xmlns:p14="http://schemas.microsoft.com/office/powerpoint/2010/main" val="3382904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CF7155-6A31-3C21-DC89-1D5282CC98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Open Sans"/>
                <a:ea typeface="Open Sans"/>
                <a:cs typeface="Open Sans"/>
              </a:rPr>
              <a:t>Modelagem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B7075DA-679E-64B3-620E-D6B8EEFEA1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3390" y="1335025"/>
            <a:ext cx="6993281" cy="2237992"/>
          </a:xfrm>
        </p:spPr>
        <p:txBody>
          <a:bodyPr vert="horz" lIns="45720" tIns="45720" rIns="45720" bIns="45720" rtlCol="0" anchor="t">
            <a:noAutofit/>
          </a:bodyPr>
          <a:lstStyle/>
          <a:p>
            <a:pPr marL="0" indent="0" algn="ctr">
              <a:lnSpc>
                <a:spcPct val="100000"/>
              </a:lnSpc>
              <a:buClrTx/>
              <a:buNone/>
            </a:pPr>
            <a:r>
              <a:rPr lang="pt-BR" sz="1900" b="1" dirty="0">
                <a:latin typeface="Open Sans"/>
                <a:ea typeface="Open Sans"/>
                <a:cs typeface="Open Sans"/>
              </a:rPr>
              <a:t>Inimigos (inimigos.gd)</a:t>
            </a:r>
          </a:p>
          <a:p>
            <a:pPr>
              <a:lnSpc>
                <a:spcPct val="100000"/>
              </a:lnSpc>
              <a:buClrTx/>
            </a:pPr>
            <a:r>
              <a:rPr lang="pt-BR" sz="1900" dirty="0">
                <a:latin typeface="Open Sans"/>
                <a:ea typeface="Open Sans"/>
                <a:cs typeface="Open Sans"/>
              </a:rPr>
              <a:t>Classe: Node2D</a:t>
            </a:r>
          </a:p>
          <a:p>
            <a:pPr>
              <a:lnSpc>
                <a:spcPct val="100000"/>
              </a:lnSpc>
              <a:buClrTx/>
            </a:pPr>
            <a:r>
              <a:rPr lang="pt-BR" sz="1900" dirty="0">
                <a:latin typeface="Open Sans"/>
                <a:ea typeface="Open Sans"/>
                <a:cs typeface="Open Sans"/>
              </a:rPr>
              <a:t>Estruturas de Dados:</a:t>
            </a:r>
          </a:p>
          <a:p>
            <a:pPr>
              <a:lnSpc>
                <a:spcPct val="100000"/>
              </a:lnSpc>
              <a:buClrTx/>
            </a:pPr>
            <a:r>
              <a:rPr lang="pt-BR" sz="1900" dirty="0">
                <a:latin typeface="Open Sans"/>
                <a:ea typeface="Open Sans"/>
                <a:cs typeface="Open Sans"/>
              </a:rPr>
              <a:t>PRE_ASTEROID: </a:t>
            </a:r>
            <a:r>
              <a:rPr lang="pt-BR" sz="1900" dirty="0" err="1">
                <a:latin typeface="Open Sans"/>
                <a:ea typeface="Open Sans"/>
                <a:cs typeface="Open Sans"/>
              </a:rPr>
              <a:t>Preload</a:t>
            </a:r>
            <a:r>
              <a:rPr lang="pt-BR" sz="1900" dirty="0">
                <a:latin typeface="Open Sans"/>
                <a:ea typeface="Open Sans"/>
                <a:cs typeface="Open Sans"/>
              </a:rPr>
              <a:t> para carregar a cena de asteroides.</a:t>
            </a:r>
          </a:p>
          <a:p>
            <a:pPr>
              <a:lnSpc>
                <a:spcPct val="100000"/>
              </a:lnSpc>
              <a:buClrTx/>
            </a:pPr>
            <a:r>
              <a:rPr lang="pt-BR" sz="1900" dirty="0">
                <a:latin typeface="Open Sans"/>
                <a:ea typeface="Open Sans"/>
                <a:cs typeface="Open Sans"/>
              </a:rPr>
              <a:t>PRE_EXPLOSION: </a:t>
            </a:r>
            <a:r>
              <a:rPr lang="pt-BR" sz="1900" dirty="0" err="1">
                <a:latin typeface="Open Sans"/>
                <a:ea typeface="Open Sans"/>
                <a:cs typeface="Open Sans"/>
              </a:rPr>
              <a:t>Preload</a:t>
            </a:r>
            <a:r>
              <a:rPr lang="pt-BR" sz="1900" dirty="0">
                <a:latin typeface="Open Sans"/>
                <a:ea typeface="Open Sans"/>
                <a:cs typeface="Open Sans"/>
              </a:rPr>
              <a:t> para carregar a cena de explosões.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B6D13A20-1148-4188-9E32-B12CDC2048C7}"/>
              </a:ext>
            </a:extLst>
          </p:cNvPr>
          <p:cNvSpPr txBox="1"/>
          <p:nvPr/>
        </p:nvSpPr>
        <p:spPr>
          <a:xfrm>
            <a:off x="1363390" y="4077072"/>
            <a:ext cx="6993281" cy="14080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9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Jogo Principal (game.gd)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9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Classe: Node2D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19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Estruturas de Dados: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19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shipIA</a:t>
            </a:r>
            <a:r>
              <a:rPr lang="pt-BR" sz="19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 Objeto para a nave controlada por IA.</a:t>
            </a:r>
          </a:p>
        </p:txBody>
      </p:sp>
    </p:spTree>
    <p:extLst>
      <p:ext uri="{BB962C8B-B14F-4D97-AF65-F5344CB8AC3E}">
        <p14:creationId xmlns:p14="http://schemas.microsoft.com/office/powerpoint/2010/main" val="2284750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ema-2014">
  <a:themeElements>
    <a:clrScheme name="Integral">
      <a:dk1>
        <a:srgbClr val="2E2B21"/>
      </a:dk1>
      <a:lt1>
        <a:srgbClr val="FFFFFF"/>
      </a:lt1>
      <a:dk2>
        <a:srgbClr val="605B4F"/>
      </a:dk2>
      <a:lt2>
        <a:srgbClr val="D8D6BE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8000"/>
              </a:schemeClr>
              <a:schemeClr val="phClr">
                <a:shade val="89000"/>
                <a:satMod val="145000"/>
              </a:schemeClr>
            </a:duotone>
          </a:blip>
          <a:tile tx="0" ty="0" sx="32000" sy="32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tint val="98000"/>
              </a:schemeClr>
              <a:schemeClr val="phClr">
                <a:shade val="95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ula 1 e 2.pptx" id="{29610CA9-9A32-4E9F-9605-39144ED61684}" vid="{9B123074-9685-4DD2-AC53-02E8F7375809}"/>
    </a:ext>
  </a:extLst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ED6A6A8E256A414A94F960170DE4945C" ma:contentTypeVersion="4" ma:contentTypeDescription="Crie um novo documento." ma:contentTypeScope="" ma:versionID="670bd93164b1d47115268c23b6267161">
  <xsd:schema xmlns:xsd="http://www.w3.org/2001/XMLSchema" xmlns:xs="http://www.w3.org/2001/XMLSchema" xmlns:p="http://schemas.microsoft.com/office/2006/metadata/properties" xmlns:ns2="a81ea6d3-0e9f-4960-b7e4-d928425e0a83" targetNamespace="http://schemas.microsoft.com/office/2006/metadata/properties" ma:root="true" ma:fieldsID="bed69d8876f2e4e5ae79495db3af8e0d" ns2:_="">
    <xsd:import namespace="a81ea6d3-0e9f-4960-b7e4-d928425e0a8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81ea6d3-0e9f-4960-b7e4-d928425e0a8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D867EC5-CB23-4A4C-8700-6E2DD5B85BE8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E79D9179-C269-4980-8244-766F759A01E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327E457-367C-4357-A305-222EC37FE32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81ea6d3-0e9f-4960-b7e4-d928425e0a8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catolica</Template>
  <TotalTime>1769</TotalTime>
  <Words>1252</Words>
  <Application>Microsoft Office PowerPoint</Application>
  <PresentationFormat>Apresentação na tela (4:3)</PresentationFormat>
  <Paragraphs>155</Paragraphs>
  <Slides>27</Slides>
  <Notes>0</Notes>
  <HiddenSlides>0</HiddenSlides>
  <MMClips>1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27</vt:i4>
      </vt:variant>
    </vt:vector>
  </HeadingPairs>
  <TitlesOfParts>
    <vt:vector size="36" baseType="lpstr">
      <vt:lpstr>Arial</vt:lpstr>
      <vt:lpstr>Berlin Sans FB</vt:lpstr>
      <vt:lpstr>Calibri</vt:lpstr>
      <vt:lpstr>Consolas</vt:lpstr>
      <vt:lpstr>Open Sans</vt:lpstr>
      <vt:lpstr>Tw Cen MT</vt:lpstr>
      <vt:lpstr>Tw Cen MT Condensed</vt:lpstr>
      <vt:lpstr>Wingdings 3</vt:lpstr>
      <vt:lpstr>Tema-2014</vt:lpstr>
      <vt:lpstr>Guardiões do Cosmo Lucas Agostinho Kuskowski lucas.kuskowski@catolicasc.edu.br </vt:lpstr>
      <vt:lpstr>Stack Tecnológica</vt:lpstr>
      <vt:lpstr>Por que Godot?</vt:lpstr>
      <vt:lpstr>Motivação</vt:lpstr>
      <vt:lpstr>Inspiração</vt:lpstr>
      <vt:lpstr>Requisitos</vt:lpstr>
      <vt:lpstr>Pacotes/Metodologia</vt:lpstr>
      <vt:lpstr>Modelagem</vt:lpstr>
      <vt:lpstr>Modelagem</vt:lpstr>
      <vt:lpstr>Modelagem</vt:lpstr>
      <vt:lpstr>Modelagem</vt:lpstr>
      <vt:lpstr>Modelagem</vt:lpstr>
      <vt:lpstr>Modelagem</vt:lpstr>
      <vt:lpstr>Organização do Repositório</vt:lpstr>
      <vt:lpstr>Processo de Desenvolvimento</vt:lpstr>
      <vt:lpstr>Nave controlada por IA Baseada em Regras </vt:lpstr>
      <vt:lpstr>Nave controlada por IA Baseada em Regras </vt:lpstr>
      <vt:lpstr>Nave controlada por IA Baseada em Regras </vt:lpstr>
      <vt:lpstr>Nave controlada por IA Baseada em Regras </vt:lpstr>
      <vt:lpstr>Nave controlada por IA Baseada em Regras </vt:lpstr>
      <vt:lpstr>Jogos que utilizam essa IA</vt:lpstr>
      <vt:lpstr>Geração Procedural do Background</vt:lpstr>
      <vt:lpstr>Geração Procedural do Background</vt:lpstr>
      <vt:lpstr>Geração Procedural do Background</vt:lpstr>
      <vt:lpstr>Apresentação do software</vt:lpstr>
      <vt:lpstr>Desafios e Aprendizados</vt:lpstr>
      <vt:lpstr>Trabalhos Futuros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 Patterns (Padrões de Projeto)</dc:title>
  <dc:creator>Jobson Ronan</dc:creator>
  <cp:lastModifiedBy>LUCAS AGOSTINHO KUSKOWSKI</cp:lastModifiedBy>
  <cp:revision>168</cp:revision>
  <dcterms:created xsi:type="dcterms:W3CDTF">2006-01-02T04:13:30Z</dcterms:created>
  <dcterms:modified xsi:type="dcterms:W3CDTF">2024-12-08T15:10:48Z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0x010100ED6A6A8E256A414A94F960170DE4945C</vt:lpwstr>
  </property>
</Properties>
</file>